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4"/>
  </p:notesMasterIdLst>
  <p:sldIdLst>
    <p:sldId id="290" r:id="rId2"/>
    <p:sldId id="294" r:id="rId3"/>
  </p:sldIdLst>
  <p:sldSz cx="43891200" cy="32918400"/>
  <p:notesSz cx="6997700" cy="9271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7643" userDrawn="1">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4F28"/>
    <a:srgbClr val="0E3652"/>
    <a:srgbClr val="0AA6A2"/>
    <a:srgbClr val="088080"/>
    <a:srgbClr val="087572"/>
    <a:srgbClr val="0BA5A5"/>
    <a:srgbClr val="D7744D"/>
    <a:srgbClr val="D3683D"/>
    <a:srgbClr val="A44924"/>
    <a:srgbClr val="C25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4" autoAdjust="0"/>
    <p:restoredTop sz="94794" autoAdjust="0"/>
  </p:normalViewPr>
  <p:slideViewPr>
    <p:cSldViewPr snapToGrid="0" showGuides="1">
      <p:cViewPr>
        <p:scale>
          <a:sx n="30" d="100"/>
          <a:sy n="30" d="100"/>
        </p:scale>
        <p:origin x="-586" y="-2621"/>
      </p:cViewPr>
      <p:guideLst>
        <p:guide orient="horz"/>
        <p:guide pos="27643"/>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showGuides="1">
      <p:cViewPr varScale="1">
        <p:scale>
          <a:sx n="107" d="100"/>
          <a:sy n="107" d="100"/>
        </p:scale>
        <p:origin x="-3414" y="-84"/>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1440" tIns="45720" rIns="91440" bIns="45720" rtlCol="0"/>
          <a:lstStyle>
            <a:lvl1pPr algn="r">
              <a:defRPr sz="1200"/>
            </a:lvl1pPr>
          </a:lstStyle>
          <a:p>
            <a:fld id="{4E6FBB30-8580-4842-B7AE-628EE6A19D00}" type="datetimeFigureOut">
              <a:rPr lang="en-US" smtClean="0"/>
              <a:pPr/>
              <a:t>4/24/2025</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32337"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1440" tIns="45720" rIns="91440" bIns="45720" rtlCol="0" anchor="b"/>
          <a:lstStyle>
            <a:lvl1pPr algn="r">
              <a:defRPr sz="1200"/>
            </a:lvl1pPr>
          </a:lstStyle>
          <a:p>
            <a:fld id="{7EC698EB-19EA-4E8B-816F-21ACB9D977F9}" type="slidenum">
              <a:rPr lang="en-US" smtClean="0"/>
              <a:pPr/>
              <a:t>‹#›</a:t>
            </a:fld>
            <a:endParaRPr lang="en-US"/>
          </a:p>
        </p:txBody>
      </p:sp>
    </p:spTree>
    <p:extLst>
      <p:ext uri="{BB962C8B-B14F-4D97-AF65-F5344CB8AC3E}">
        <p14:creationId xmlns:p14="http://schemas.microsoft.com/office/powerpoint/2010/main" val="2438232015"/>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FB74DD0-069B-43A0-94EF-69C9E07652F6}" type="slidenum">
              <a:rPr lang="en-US" smtClean="0"/>
              <a:pPr/>
              <a:t>1</a:t>
            </a:fld>
            <a:endParaRPr lang="en-US" dirty="0"/>
          </a:p>
        </p:txBody>
      </p:sp>
      <p:sp>
        <p:nvSpPr>
          <p:cNvPr id="6" name="Slide Image Placeholder 5"/>
          <p:cNvSpPr>
            <a:spLocks noGrp="1" noRot="1" noChangeAspect="1"/>
          </p:cNvSpPr>
          <p:nvPr>
            <p:ph type="sldImg"/>
          </p:nvPr>
        </p:nvSpPr>
        <p:spPr>
          <a:xfrm>
            <a:off x="995363" y="466725"/>
            <a:ext cx="5006975" cy="3756025"/>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2531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0840D-9FB9-C9DB-E8A1-2CF83A73F50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9E201A-2C8D-659B-E19F-68D2B9CC4D8D}"/>
              </a:ext>
            </a:extLst>
          </p:cNvPr>
          <p:cNvSpPr>
            <a:spLocks noGrp="1"/>
          </p:cNvSpPr>
          <p:nvPr>
            <p:ph type="sldNum" sz="quarter" idx="10"/>
          </p:nvPr>
        </p:nvSpPr>
        <p:spPr/>
        <p:txBody>
          <a:bodyPr/>
          <a:lstStyle/>
          <a:p>
            <a:pPr marL="0" marR="0" lvl="0" indent="0" algn="r" defTabSz="4389120" rtl="0" eaLnBrk="1" fontAlgn="auto" latinLnBrk="0" hangingPunct="1">
              <a:lnSpc>
                <a:spcPct val="100000"/>
              </a:lnSpc>
              <a:spcBef>
                <a:spcPts val="0"/>
              </a:spcBef>
              <a:spcAft>
                <a:spcPts val="0"/>
              </a:spcAft>
              <a:buClrTx/>
              <a:buSzTx/>
              <a:buFontTx/>
              <a:buNone/>
              <a:tabLst/>
              <a:defRPr/>
            </a:pPr>
            <a:fld id="{AFB74DD0-069B-43A0-94EF-69C9E07652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38912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C19F4DD0-252B-ADC1-3E01-0561C9346C36}"/>
              </a:ext>
            </a:extLst>
          </p:cNvPr>
          <p:cNvSpPr>
            <a:spLocks noGrp="1" noRot="1" noChangeAspect="1"/>
          </p:cNvSpPr>
          <p:nvPr>
            <p:ph type="sldImg"/>
          </p:nvPr>
        </p:nvSpPr>
        <p:spPr>
          <a:xfrm>
            <a:off x="995363" y="466725"/>
            <a:ext cx="5006975" cy="3756025"/>
          </a:xfrm>
        </p:spPr>
      </p:sp>
      <p:sp>
        <p:nvSpPr>
          <p:cNvPr id="7" name="Notes Placeholder 6">
            <a:extLst>
              <a:ext uri="{FF2B5EF4-FFF2-40B4-BE49-F238E27FC236}">
                <a16:creationId xmlns:a16="http://schemas.microsoft.com/office/drawing/2014/main" id="{33E542BD-3EED-A221-F1A4-04C0154DBDB9}"/>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0237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Title-Design-10.jpg"/>
          <p:cNvPicPr>
            <a:picLocks noChangeAspect="1"/>
          </p:cNvPicPr>
          <p:nvPr userDrawn="1"/>
        </p:nvPicPr>
        <p:blipFill>
          <a:blip r:embed="rId2" cstate="print"/>
          <a:stretch>
            <a:fillRect/>
          </a:stretch>
        </p:blipFill>
        <p:spPr>
          <a:xfrm>
            <a:off x="0" y="0"/>
            <a:ext cx="43891200" cy="32918400"/>
          </a:xfrm>
          <a:prstGeom prst="rect">
            <a:avLst/>
          </a:prstGeom>
        </p:spPr>
      </p:pic>
      <p:grpSp>
        <p:nvGrpSpPr>
          <p:cNvPr id="6" name="Group 5"/>
          <p:cNvGrpSpPr/>
          <p:nvPr userDrawn="1"/>
        </p:nvGrpSpPr>
        <p:grpSpPr>
          <a:xfrm>
            <a:off x="1228085" y="23913310"/>
            <a:ext cx="8573981" cy="3765816"/>
            <a:chOff x="255851" y="4015145"/>
            <a:chExt cx="1786246" cy="784545"/>
          </a:xfrm>
        </p:grpSpPr>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7941"/>
            <a:stretch/>
          </p:blipFill>
          <p:spPr>
            <a:xfrm>
              <a:off x="255851" y="4015145"/>
              <a:ext cx="1582474" cy="784545"/>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15995" t="61232" r="78098" b="30439"/>
            <a:stretch/>
          </p:blipFill>
          <p:spPr>
            <a:xfrm>
              <a:off x="1814416" y="4178019"/>
              <a:ext cx="227681" cy="19395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l="9757" t="62198" r="84252" b="30541"/>
            <a:stretch/>
          </p:blipFill>
          <p:spPr>
            <a:xfrm>
              <a:off x="1521621" y="4200525"/>
              <a:ext cx="230979" cy="169069"/>
            </a:xfrm>
            <a:prstGeom prst="rect">
              <a:avLst/>
            </a:prstGeom>
          </p:spPr>
        </p:pic>
      </p:grpSp>
      <p:sp>
        <p:nvSpPr>
          <p:cNvPr id="14" name="Text Placeholder 16"/>
          <p:cNvSpPr>
            <a:spLocks noGrp="1"/>
          </p:cNvSpPr>
          <p:nvPr>
            <p:ph type="body" sz="quarter" idx="12" hasCustomPrompt="1"/>
          </p:nvPr>
        </p:nvSpPr>
        <p:spPr bwMode="white">
          <a:xfrm>
            <a:off x="12356993" y="9771739"/>
            <a:ext cx="23151854" cy="2127350"/>
          </a:xfrm>
        </p:spPr>
        <p:txBody>
          <a:bodyPr anchor="ctr"/>
          <a:lstStyle>
            <a:lvl1pPr marL="0" indent="0">
              <a:buNone/>
              <a:defRPr sz="15360" b="1">
                <a:solidFill>
                  <a:schemeClr val="bg1"/>
                </a:solidFill>
                <a:latin typeface="+mj-lt"/>
              </a:defRPr>
            </a:lvl1pPr>
            <a:lvl2pPr marL="0" indent="0">
              <a:buNone/>
              <a:defRPr sz="13440" b="1">
                <a:solidFill>
                  <a:schemeClr val="bg1"/>
                </a:solidFill>
                <a:latin typeface="+mj-lt"/>
              </a:defRPr>
            </a:lvl2pPr>
            <a:lvl3pPr marL="0" indent="0">
              <a:buNone/>
              <a:defRPr sz="13440" b="1">
                <a:solidFill>
                  <a:schemeClr val="bg1"/>
                </a:solidFill>
                <a:latin typeface="+mj-lt"/>
              </a:defRPr>
            </a:lvl3pPr>
            <a:lvl4pPr marL="0" indent="0">
              <a:buNone/>
              <a:defRPr sz="13440" b="1">
                <a:solidFill>
                  <a:schemeClr val="bg1"/>
                </a:solidFill>
                <a:latin typeface="+mj-lt"/>
              </a:defRPr>
            </a:lvl4pPr>
            <a:lvl5pPr marL="0" indent="0">
              <a:buNone/>
              <a:defRPr sz="13440" b="1">
                <a:solidFill>
                  <a:schemeClr val="bg1"/>
                </a:solidFill>
                <a:latin typeface="+mj-lt"/>
              </a:defRPr>
            </a:lvl5pPr>
          </a:lstStyle>
          <a:p>
            <a:pPr lvl="0"/>
            <a:r>
              <a:rPr lang="en-US" dirty="0"/>
              <a:t>Paper Title</a:t>
            </a:r>
          </a:p>
        </p:txBody>
      </p:sp>
      <p:sp>
        <p:nvSpPr>
          <p:cNvPr id="3" name="Subtitle 2"/>
          <p:cNvSpPr>
            <a:spLocks noGrp="1"/>
          </p:cNvSpPr>
          <p:nvPr>
            <p:ph type="subTitle" idx="1" hasCustomPrompt="1"/>
          </p:nvPr>
        </p:nvSpPr>
        <p:spPr>
          <a:xfrm>
            <a:off x="11936683" y="23038512"/>
            <a:ext cx="22450099" cy="5539978"/>
          </a:xfrm>
        </p:spPr>
        <p:txBody>
          <a:bodyPr/>
          <a:lstStyle>
            <a:lvl1pPr marL="0" indent="0" algn="l">
              <a:lnSpc>
                <a:spcPts val="14400"/>
              </a:lnSpc>
              <a:spcBef>
                <a:spcPts val="0"/>
              </a:spcBef>
              <a:spcAft>
                <a:spcPts val="0"/>
              </a:spcAft>
              <a:buNone/>
              <a:defRPr sz="9600" b="1" baseline="0">
                <a:solidFill>
                  <a:schemeClr val="accent6">
                    <a:lumMod val="50000"/>
                  </a:schemeClr>
                </a:solidFill>
                <a:latin typeface="+mj-l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dirty="0"/>
              <a:t>Author Name(s),                                       Company / Organization Affiliation, Address</a:t>
            </a:r>
          </a:p>
        </p:txBody>
      </p:sp>
      <p:sp>
        <p:nvSpPr>
          <p:cNvPr id="2" name="TextBox 1"/>
          <p:cNvSpPr txBox="1"/>
          <p:nvPr userDrawn="1"/>
        </p:nvSpPr>
        <p:spPr>
          <a:xfrm>
            <a:off x="1502657" y="31135044"/>
            <a:ext cx="41407445" cy="797782"/>
          </a:xfrm>
          <a:prstGeom prst="rect">
            <a:avLst/>
          </a:prstGeom>
          <a:noFill/>
        </p:spPr>
        <p:txBody>
          <a:bodyPr wrap="square" lIns="0" tIns="0" rIns="0" bIns="0" rtlCol="0" anchor="t">
            <a:spAutoFit/>
          </a:bodyPr>
          <a:lstStyle/>
          <a:p>
            <a:pPr>
              <a:lnSpc>
                <a:spcPct val="90000"/>
              </a:lnSpc>
              <a:spcBef>
                <a:spcPts val="2880"/>
              </a:spcBef>
            </a:pPr>
            <a:r>
              <a:rPr lang="en-US" sz="5760" b="1" i="0" baseline="0" dirty="0">
                <a:solidFill>
                  <a:schemeClr val="accent6">
                    <a:lumMod val="50000"/>
                  </a:schemeClr>
                </a:solidFill>
              </a:rPr>
              <a:t>IEEE 69</a:t>
            </a:r>
            <a:r>
              <a:rPr lang="en-US" sz="5760" b="1" i="0" baseline="30000" dirty="0">
                <a:solidFill>
                  <a:schemeClr val="accent6">
                    <a:lumMod val="50000"/>
                  </a:schemeClr>
                </a:solidFill>
              </a:rPr>
              <a:t>th</a:t>
            </a:r>
            <a:r>
              <a:rPr lang="en-US" sz="5760" b="1" i="0" baseline="0" dirty="0">
                <a:solidFill>
                  <a:schemeClr val="accent6">
                    <a:lumMod val="50000"/>
                  </a:schemeClr>
                </a:solidFill>
              </a:rPr>
              <a:t> ECTC – Las Vegas, NV,   USA				                     May 28 – 31, 2019</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1503259" y="1393627"/>
            <a:ext cx="38020944" cy="1861430"/>
          </a:xfrm>
        </p:spPr>
        <p:txBody>
          <a:bodyPr anchor="t"/>
          <a:lstStyle>
            <a:lvl1pPr>
              <a:lnSpc>
                <a:spcPct val="90000"/>
              </a:lnSpc>
              <a:defRPr baseline="0">
                <a:solidFill>
                  <a:schemeClr val="bg1"/>
                </a:solidFill>
              </a:defRPr>
            </a:lvl1pPr>
          </a:lstStyle>
          <a:p>
            <a:r>
              <a:rPr lang="en-US"/>
              <a:t>Click to edit Master title style</a:t>
            </a:r>
            <a:endParaRPr lang="en-US" dirty="0"/>
          </a:p>
        </p:txBody>
      </p:sp>
      <p:sp>
        <p:nvSpPr>
          <p:cNvPr id="6" name="Content Placeholder 5"/>
          <p:cNvSpPr>
            <a:spLocks noGrp="1"/>
          </p:cNvSpPr>
          <p:nvPr>
            <p:ph sz="quarter" idx="11"/>
          </p:nvPr>
        </p:nvSpPr>
        <p:spPr>
          <a:xfrm>
            <a:off x="1843430" y="5374068"/>
            <a:ext cx="40868602" cy="6967228"/>
          </a:xfrm>
        </p:spPr>
        <p:txBody>
          <a:bodyPr wrap="square">
            <a:spAutoFit/>
          </a:bodyPr>
          <a:lstStyle>
            <a:lvl1pPr>
              <a:defRPr sz="11520">
                <a:solidFill>
                  <a:schemeClr val="bg2"/>
                </a:solidFill>
              </a:defRPr>
            </a:lvl1pPr>
            <a:lvl2pPr>
              <a:defRPr>
                <a:solidFill>
                  <a:schemeClr val="bg2"/>
                </a:solidFill>
              </a:defRPr>
            </a:lvl2pPr>
            <a:lvl3pPr>
              <a:defRPr sz="8640">
                <a:solidFill>
                  <a:schemeClr val="bg2"/>
                </a:solidFill>
              </a:defRPr>
            </a:lvl3pPr>
            <a:lvl4pPr>
              <a:defRPr sz="7680">
                <a:solidFill>
                  <a:schemeClr val="bg2"/>
                </a:solidFill>
              </a:defRPr>
            </a:lvl4pPr>
            <a:lvl5pPr>
              <a:defRPr sz="768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pic>
        <p:nvPicPr>
          <p:cNvPr id="21" name="Picture 20" descr="Template-Design-10.jpg"/>
          <p:cNvPicPr>
            <a:picLocks noChangeAspect="1"/>
          </p:cNvPicPr>
          <p:nvPr/>
        </p:nvPicPr>
        <p:blipFill>
          <a:blip r:embed="rId4" cstate="print"/>
          <a:stretch>
            <a:fillRect/>
          </a:stretch>
        </p:blipFill>
        <p:spPr>
          <a:xfrm>
            <a:off x="0" y="0"/>
            <a:ext cx="43891200" cy="32918400"/>
          </a:xfrm>
          <a:prstGeom prst="rect">
            <a:avLst/>
          </a:prstGeom>
        </p:spPr>
      </p:pic>
      <p:sp>
        <p:nvSpPr>
          <p:cNvPr id="2" name="Title Placeholder 1"/>
          <p:cNvSpPr>
            <a:spLocks noGrp="1"/>
          </p:cNvSpPr>
          <p:nvPr>
            <p:ph type="title"/>
          </p:nvPr>
        </p:nvSpPr>
        <p:spPr bwMode="white">
          <a:xfrm>
            <a:off x="1448417" y="1560691"/>
            <a:ext cx="37484098" cy="1758019"/>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1843428" y="6583683"/>
            <a:ext cx="40584734" cy="698775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Isosceles Triangle 12"/>
          <p:cNvSpPr/>
          <p:nvPr/>
        </p:nvSpPr>
        <p:spPr>
          <a:xfrm rot="5400000">
            <a:off x="-400025" y="1842425"/>
            <a:ext cx="1714450" cy="91439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389120" rtl="0" eaLnBrk="1" latinLnBrk="0" hangingPunct="1"/>
            <a:endParaRPr lang="en-US" sz="8640" kern="1200" dirty="0">
              <a:solidFill>
                <a:schemeClr val="lt1"/>
              </a:solidFill>
              <a:latin typeface="+mn-lt"/>
              <a:ea typeface="+mn-ea"/>
              <a:cs typeface="+mn-cs"/>
            </a:endParaRPr>
          </a:p>
        </p:txBody>
      </p:sp>
      <p:sp>
        <p:nvSpPr>
          <p:cNvPr id="17" name="TextBox 16"/>
          <p:cNvSpPr txBox="1"/>
          <p:nvPr/>
        </p:nvSpPr>
        <p:spPr>
          <a:xfrm>
            <a:off x="731515" y="32186882"/>
            <a:ext cx="11965584" cy="531812"/>
          </a:xfrm>
          <a:prstGeom prst="rect">
            <a:avLst/>
          </a:prstGeom>
          <a:noFill/>
        </p:spPr>
        <p:txBody>
          <a:bodyPr wrap="square" lIns="0" tIns="0" rIns="0" bIns="0" rtlCol="0" anchor="t">
            <a:spAutoFit/>
          </a:bodyPr>
          <a:lstStyle/>
          <a:p>
            <a:pPr>
              <a:lnSpc>
                <a:spcPct val="90000"/>
              </a:lnSpc>
              <a:spcBef>
                <a:spcPts val="2880"/>
              </a:spcBef>
            </a:pPr>
            <a:r>
              <a:rPr lang="en-US" sz="3840" b="1" i="0" baseline="0" dirty="0">
                <a:solidFill>
                  <a:schemeClr val="accent6">
                    <a:lumMod val="50000"/>
                  </a:schemeClr>
                </a:solidFill>
              </a:rPr>
              <a:t>IEEE 69</a:t>
            </a:r>
            <a:r>
              <a:rPr lang="en-US" sz="3840" b="1" i="0" baseline="30000" dirty="0">
                <a:solidFill>
                  <a:schemeClr val="accent6">
                    <a:lumMod val="50000"/>
                  </a:schemeClr>
                </a:solidFill>
              </a:rPr>
              <a:t>th</a:t>
            </a:r>
            <a:r>
              <a:rPr lang="en-US" sz="3840" b="1" i="0" baseline="0" dirty="0">
                <a:solidFill>
                  <a:schemeClr val="accent6">
                    <a:lumMod val="50000"/>
                  </a:schemeClr>
                </a:solidFill>
              </a:rPr>
              <a:t> ECTC – Las Vegas, NV USA </a:t>
            </a:r>
          </a:p>
        </p:txBody>
      </p:sp>
      <p:sp>
        <p:nvSpPr>
          <p:cNvPr id="19" name="TextBox 18"/>
          <p:cNvSpPr txBox="1"/>
          <p:nvPr/>
        </p:nvSpPr>
        <p:spPr>
          <a:xfrm>
            <a:off x="36469323" y="32199622"/>
            <a:ext cx="5390798" cy="531812"/>
          </a:xfrm>
          <a:prstGeom prst="rect">
            <a:avLst/>
          </a:prstGeom>
          <a:noFill/>
        </p:spPr>
        <p:txBody>
          <a:bodyPr wrap="square" lIns="0" tIns="0" rIns="0" bIns="0" rtlCol="0" anchor="t">
            <a:spAutoFit/>
          </a:bodyPr>
          <a:lstStyle/>
          <a:p>
            <a:pPr>
              <a:lnSpc>
                <a:spcPct val="90000"/>
              </a:lnSpc>
              <a:spcBef>
                <a:spcPts val="2880"/>
              </a:spcBef>
            </a:pPr>
            <a:r>
              <a:rPr lang="en-US" sz="3840" b="1" i="0" baseline="0" dirty="0">
                <a:solidFill>
                  <a:schemeClr val="accent6">
                    <a:lumMod val="50000"/>
                  </a:schemeClr>
                </a:solidFill>
              </a:rPr>
              <a:t>May 28 – 31, 2019</a:t>
            </a:r>
          </a:p>
        </p:txBody>
      </p:sp>
      <p:grpSp>
        <p:nvGrpSpPr>
          <p:cNvPr id="11" name="Group 10"/>
          <p:cNvGrpSpPr>
            <a:grpSpLocks noChangeAspect="1"/>
          </p:cNvGrpSpPr>
          <p:nvPr userDrawn="1"/>
        </p:nvGrpSpPr>
        <p:grpSpPr>
          <a:xfrm>
            <a:off x="176525" y="29571406"/>
            <a:ext cx="5350656" cy="2350085"/>
            <a:chOff x="255851" y="4015145"/>
            <a:chExt cx="1786246" cy="784545"/>
          </a:xfrm>
        </p:grpSpPr>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17941"/>
            <a:stretch/>
          </p:blipFill>
          <p:spPr>
            <a:xfrm>
              <a:off x="255851" y="4015145"/>
              <a:ext cx="1582474" cy="784545"/>
            </a:xfrm>
            <a:prstGeom prst="rect">
              <a:avLst/>
            </a:prstGeom>
          </p:spPr>
        </p:pic>
        <p:pic>
          <p:nvPicPr>
            <p:cNvPr id="14" name="Picture 13"/>
            <p:cNvPicPr>
              <a:picLocks noChangeAspect="1"/>
            </p:cNvPicPr>
            <p:nvPr userDrawn="1"/>
          </p:nvPicPr>
          <p:blipFill rotWithShape="1">
            <a:blip r:embed="rId6" cstate="print">
              <a:extLst>
                <a:ext uri="{28A0092B-C50C-407E-A947-70E740481C1C}">
                  <a14:useLocalDpi xmlns:a14="http://schemas.microsoft.com/office/drawing/2010/main" val="0"/>
                </a:ext>
              </a:extLst>
            </a:blip>
            <a:srcRect l="15995" t="61232" r="78098" b="30439"/>
            <a:stretch/>
          </p:blipFill>
          <p:spPr>
            <a:xfrm>
              <a:off x="1814416" y="4178019"/>
              <a:ext cx="227681" cy="193950"/>
            </a:xfrm>
            <a:prstGeom prst="rect">
              <a:avLst/>
            </a:prstGeom>
          </p:spPr>
        </p:pic>
        <p:pic>
          <p:nvPicPr>
            <p:cNvPr id="15" name="Picture 14"/>
            <p:cNvPicPr>
              <a:picLocks noChangeAspect="1"/>
            </p:cNvPicPr>
            <p:nvPr userDrawn="1"/>
          </p:nvPicPr>
          <p:blipFill rotWithShape="1">
            <a:blip r:embed="rId7" cstate="print">
              <a:extLst>
                <a:ext uri="{28A0092B-C50C-407E-A947-70E740481C1C}">
                  <a14:useLocalDpi xmlns:a14="http://schemas.microsoft.com/office/drawing/2010/main" val="0"/>
                </a:ext>
              </a:extLst>
            </a:blip>
            <a:srcRect l="9757" t="62198" r="84252" b="30541"/>
            <a:stretch/>
          </p:blipFill>
          <p:spPr>
            <a:xfrm>
              <a:off x="1521621" y="4200525"/>
              <a:ext cx="230979" cy="169069"/>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705" r:id="rId2"/>
  </p:sldLayoutIdLst>
  <p:transition spd="med">
    <p:fade/>
  </p:transition>
  <p:hf hdr="0" dt="0"/>
  <p:txStyles>
    <p:titleStyle>
      <a:lvl1pPr algn="l" defTabSz="4389120" rtl="0" eaLnBrk="1" latinLnBrk="0" hangingPunct="1">
        <a:lnSpc>
          <a:spcPct val="85000"/>
        </a:lnSpc>
        <a:spcBef>
          <a:spcPct val="0"/>
        </a:spcBef>
        <a:buNone/>
        <a:defRPr sz="13440" b="1" kern="1200">
          <a:solidFill>
            <a:schemeClr val="bg1"/>
          </a:solidFill>
          <a:latin typeface="+mj-lt"/>
          <a:ea typeface="+mj-ea"/>
          <a:cs typeface="Arial" pitchFamily="34" charset="0"/>
        </a:defRPr>
      </a:lvl1pPr>
    </p:titleStyle>
    <p:body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6.png"/><Relationship Id="rId3" Type="http://schemas.openxmlformats.org/officeDocument/2006/relationships/image" Target="../media/image29.png"/><Relationship Id="rId21" Type="http://schemas.openxmlformats.org/officeDocument/2006/relationships/image" Target="../media/image39.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2.png"/><Relationship Id="rId5" Type="http://schemas.openxmlformats.org/officeDocument/2006/relationships/image" Target="../media/image31.svg"/><Relationship Id="rId15" Type="http://schemas.openxmlformats.org/officeDocument/2006/relationships/image" Target="../media/image35.svg"/><Relationship Id="rId10" Type="http://schemas.openxmlformats.org/officeDocument/2006/relationships/image" Target="../media/image20.png"/><Relationship Id="rId19"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19.jpeg"/><Relationship Id="rId14" Type="http://schemas.openxmlformats.org/officeDocument/2006/relationships/image" Target="../media/image34.png"/><Relationship Id="rId22"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9" name="Picture 35">
            <a:extLst>
              <a:ext uri="{FF2B5EF4-FFF2-40B4-BE49-F238E27FC236}">
                <a16:creationId xmlns:a16="http://schemas.microsoft.com/office/drawing/2014/main" id="{72D316FC-CDB3-CB1D-98DB-05E38C3DF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6435" y="25829955"/>
            <a:ext cx="10616132" cy="46275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3" name="Content Placeholder 2">
                <a:extLst>
                  <a:ext uri="{FF2B5EF4-FFF2-40B4-BE49-F238E27FC236}">
                    <a16:creationId xmlns:a16="http://schemas.microsoft.com/office/drawing/2014/main" id="{3FBF1467-ED7C-7F07-2C31-84E60A431601}"/>
                  </a:ext>
                </a:extLst>
              </p:cNvPr>
              <p:cNvSpPr txBox="1">
                <a:spLocks/>
              </p:cNvSpPr>
              <p:nvPr/>
            </p:nvSpPr>
            <p:spPr>
              <a:xfrm>
                <a:off x="11185293" y="1629390"/>
                <a:ext cx="10582656" cy="29933900"/>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buFont typeface="Arial" pitchFamily="34" charset="0"/>
                  <a:buNone/>
                  <a:defRPr/>
                </a:pPr>
                <a:r>
                  <a:rPr lang="en-US" sz="5400" b="1" dirty="0">
                    <a:solidFill>
                      <a:schemeClr val="tx1"/>
                    </a:solidFill>
                    <a:latin typeface="Times New Roman" panose="02020603050405020304" pitchFamily="18" charset="0"/>
                    <a:cs typeface="Times New Roman" panose="02020603050405020304" pitchFamily="18" charset="0"/>
                  </a:rPr>
                  <a:t>System</a:t>
                </a:r>
              </a:p>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Let the waveform transmitted by the satellite with PRN designation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be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𝑝</m:t>
                    </m:r>
                    <m:r>
                      <a:rPr lang="en-US" sz="2800" b="0" i="1" baseline="-25000"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𝑡</m:t>
                    </m:r>
                    <m:r>
                      <a:rPr lang="en-US" sz="2800" b="0" i="1" smtClean="0">
                        <a:latin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It follows that the waveform received by a receiver in a noiseless vacuum containing only that satellite to be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𝐴</m:t>
                    </m:r>
                    <m:r>
                      <a:rPr lang="en-US" sz="2800" b="0" i="1" baseline="-25000"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𝑝</m:t>
                    </m:r>
                    <m:r>
                      <a:rPr lang="en-US" sz="2800" b="0" i="1" baseline="-25000"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𝑡</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𝜏</m:t>
                    </m:r>
                    <m:r>
                      <m:rPr>
                        <m:sty m:val="p"/>
                      </m:rPr>
                      <a:rPr lang="en-US" sz="2800" b="0" i="1" baseline="-25000" smtClean="0">
                        <a:latin typeface="Cambria Math" panose="02040503050406030204" pitchFamily="18" charset="0"/>
                        <a:cs typeface="Times New Roman" panose="02020603050405020304" pitchFamily="18" charset="0"/>
                      </a:rPr>
                      <m:t>i</m:t>
                    </m:r>
                    <m:r>
                      <a:rPr lang="en-US" sz="2800" b="0" i="1" smtClean="0">
                        <a:latin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where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𝐴</m:t>
                    </m:r>
                    <m:r>
                      <a:rPr lang="en-US" sz="2800" b="0" i="1" baseline="-25000"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is the strength at which the signal is received and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𝜏</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is the speed-of-light delay between the transmission and reception of the signal. We know that the distance between our receiver and satellite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is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𝜏</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∗3,000,000</m:t>
                    </m:r>
                  </m:oMath>
                </a14:m>
                <a:r>
                  <a:rPr lang="en-US" sz="2800" dirty="0">
                    <a:latin typeface="Times New Roman" panose="02020603050405020304" pitchFamily="18" charset="0"/>
                    <a:cs typeface="Times New Roman" panose="02020603050405020304" pitchFamily="18" charset="0"/>
                  </a:rPr>
                  <a:t>. We need only to determine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𝜏</m:t>
                    </m:r>
                  </m:oMath>
                </a14:m>
                <a:r>
                  <a:rPr lang="en-US" sz="2800" dirty="0">
                    <a:latin typeface="Times New Roman" panose="02020603050405020304" pitchFamily="18" charset="0"/>
                    <a:cs typeface="Times New Roman" panose="02020603050405020304" pitchFamily="18" charset="0"/>
                  </a:rPr>
                  <a:t> for four satellites (and to know their locations) to determine our receiver’s location.</a:t>
                </a: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Unfortunately, satellite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and our receiver are not travelling at the same speed, and therefore there will be a Doppler offset to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𝑝</m:t>
                    </m:r>
                    <m:r>
                      <a:rPr lang="en-US" sz="2800" b="0" i="1" baseline="-25000"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𝑡</m:t>
                    </m:r>
                    <m:r>
                      <a:rPr lang="en-US" sz="2800" b="0" i="1" smtClean="0">
                        <a:latin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This can be modelled as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𝐴</m:t>
                    </m:r>
                    <m:r>
                      <a:rPr lang="en-US" sz="2800" b="0" i="1" baseline="-25000"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𝑝</m:t>
                    </m:r>
                    <m:r>
                      <a:rPr lang="en-US" sz="2800" b="0" i="1" baseline="-25000" smtClean="0">
                        <a:latin typeface="Cambria Math" panose="02040503050406030204" pitchFamily="18" charset="0"/>
                        <a:cs typeface="Times New Roman" panose="02020603050405020304" pitchFamily="18" charset="0"/>
                      </a:rPr>
                      <m:t>𝑖</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𝑡</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𝜏</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𝑖</m:t>
                        </m:r>
                      </m:e>
                    </m:d>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𝑗</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𝐹𝑖𝑡</m:t>
                        </m:r>
                      </m:sup>
                    </m:sSup>
                  </m:oMath>
                </a14:m>
                <a:r>
                  <a:rPr lang="en-US" sz="2800" dirty="0">
                    <a:latin typeface="Times New Roman" panose="02020603050405020304" pitchFamily="18" charset="0"/>
                    <a:cs typeface="Times New Roman" panose="02020603050405020304" pitchFamily="18" charset="0"/>
                  </a:rPr>
                  <a:t>, where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𝐹</m:t>
                    </m:r>
                    <m:r>
                      <a:rPr lang="en-US" sz="2800" b="0" i="1" baseline="-25000"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is the amount of Doppler offset in Hz. The situation is further complicated by the fact that our receiver is not in a noiseless vacuum. In addition to receiving the signal from satellite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it will also be receiving signals from up to 31 other satellites and up to 5 ground controllers using the same CDMA schema as well as the signals from thousands of other radio signal sources. Thus, the actual voltage across our receiver can be modelled as: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Times New Roman" panose="02020603050405020304" pitchFamily="18" charset="0"/>
                        </a:rPr>
                        <m:t>𝑥</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𝑡</m:t>
                          </m:r>
                        </m:e>
                      </m:d>
                      <m:r>
                        <a:rPr lang="en-US" sz="2800" b="0" i="1" smtClean="0">
                          <a:latin typeface="Cambria Math" panose="02040503050406030204" pitchFamily="18" charset="0"/>
                          <a:cs typeface="Times New Roman" panose="02020603050405020304" pitchFamily="18" charset="0"/>
                        </a:rPr>
                        <m:t>=</m:t>
                      </m:r>
                      <m:nary>
                        <m:naryPr>
                          <m:chr m:val="∑"/>
                          <m:supHide m:val="on"/>
                          <m:ctrlPr>
                            <a:rPr lang="en-US" sz="2800" i="1" smtClean="0">
                              <a:latin typeface="Cambria Math" panose="02040503050406030204" pitchFamily="18" charset="0"/>
                              <a:cs typeface="Times New Roman" panose="02020603050405020304" pitchFamily="18" charset="0"/>
                            </a:rPr>
                          </m:ctrlPr>
                        </m:naryPr>
                        <m:sub>
                          <m:r>
                            <m:rPr>
                              <m:brk m:alnAt="7"/>
                            </m:rPr>
                            <a:rPr lang="en-US" sz="2800" b="0" i="1" smtClean="0">
                              <a:latin typeface="Cambria Math" panose="02040503050406030204" pitchFamily="18" charset="0"/>
                              <a:cs typeface="Times New Roman" panose="02020603050405020304" pitchFamily="18" charset="0"/>
                            </a:rPr>
                            <m:t>𝑖</m:t>
                          </m:r>
                        </m:sub>
                        <m:sup/>
                        <m:e>
                          <m:r>
                            <a:rPr lang="en-US" sz="2800" b="0" i="1" smtClean="0">
                              <a:latin typeface="Cambria Math" panose="02040503050406030204" pitchFamily="18" charset="0"/>
                              <a:cs typeface="Times New Roman" panose="02020603050405020304" pitchFamily="18" charset="0"/>
                            </a:rPr>
                            <m:t>𝐴</m:t>
                          </m:r>
                          <m:r>
                            <a:rPr lang="en-US" sz="2800" b="0" i="1" baseline="-25000"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𝑝</m:t>
                          </m:r>
                          <m:r>
                            <a:rPr lang="en-US" sz="2800" b="0" i="1" baseline="-25000" smtClean="0">
                              <a:latin typeface="Cambria Math" panose="02040503050406030204" pitchFamily="18" charset="0"/>
                              <a:cs typeface="Times New Roman" panose="02020603050405020304" pitchFamily="18" charset="0"/>
                            </a:rPr>
                            <m:t>𝑖</m:t>
                          </m:r>
                          <m:d>
                            <m:dPr>
                              <m:ctrlPr>
                                <a:rPr lang="en-US" sz="2800" b="0" i="1" smtClean="0">
                                  <a:latin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cs typeface="Times New Roman" panose="02020603050405020304" pitchFamily="18" charset="0"/>
                                </a:rPr>
                                <m:t>𝑡</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𝜏</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𝑖</m:t>
                              </m:r>
                            </m:e>
                          </m:d>
                          <m:sSup>
                            <m:sSup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𝑗</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𝐹𝑖𝑡</m:t>
                              </m:r>
                            </m:sup>
                          </m:sSup>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e>
                      </m:nary>
                    </m:oMath>
                  </m:oMathPara>
                </a14:m>
                <a:endParaRPr lang="en-US" sz="2800" dirty="0">
                  <a:latin typeface="Times New Roman" panose="02020603050405020304" pitchFamily="18" charset="0"/>
                  <a:cs typeface="Times New Roman" panose="02020603050405020304" pitchFamily="18" charset="0"/>
                </a:endParaRPr>
              </a:p>
              <a:p>
                <a:pPr marL="0" indent="0">
                  <a:buNone/>
                  <a:defRPr/>
                </a:pPr>
                <a:r>
                  <a:rPr lang="en-US" sz="2800" dirty="0">
                    <a:latin typeface="Times New Roman" panose="02020603050405020304" pitchFamily="18" charset="0"/>
                    <a:cs typeface="Times New Roman" panose="02020603050405020304" pitchFamily="18" charset="0"/>
                  </a:rPr>
                  <a:t>We now begin processing this received signal. There are five unknowns in this equation: </a:t>
                </a:r>
                <a14:m>
                  <m:oMath xmlns:m="http://schemas.openxmlformats.org/officeDocument/2006/math">
                    <m:r>
                      <a:rPr lang="en-US" sz="2800" i="1">
                        <a:latin typeface="Cambria Math" panose="02040503050406030204" pitchFamily="18" charset="0"/>
                        <a:cs typeface="Times New Roman" panose="02020603050405020304" pitchFamily="18" charset="0"/>
                      </a:rPr>
                      <m:t>𝐴</m:t>
                    </m:r>
                  </m:oMath>
                </a14:m>
                <a:r>
                  <a:rPr lang="en-US" sz="2800" dirty="0">
                    <a:latin typeface="Times New Roman" panose="02020603050405020304" pitchFamily="18" charset="0"/>
                    <a:cs typeface="Times New Roman" panose="02020603050405020304" pitchFamily="18" charset="0"/>
                  </a:rPr>
                  <a:t>, which will usually be near-zero, </a:t>
                </a:r>
                <a14:m>
                  <m:oMath xmlns:m="http://schemas.openxmlformats.org/officeDocument/2006/math">
                    <m:r>
                      <a:rPr lang="en-US" sz="2800" i="1">
                        <a:latin typeface="Cambria Math" panose="02040503050406030204" pitchFamily="18" charset="0"/>
                        <a:cs typeface="Times New Roman" panose="02020603050405020304" pitchFamily="18" charset="0"/>
                      </a:rPr>
                      <m:t>𝑛</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𝑡</m:t>
                    </m:r>
                    <m:r>
                      <a:rPr lang="en-US" sz="2800" i="1">
                        <a:latin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the ambient radio noise, </a:t>
                </a:r>
                <a14:m>
                  <m:oMath xmlns:m="http://schemas.openxmlformats.org/officeDocument/2006/math">
                    <m:r>
                      <a:rPr lang="en-US" sz="2800" i="1">
                        <a:latin typeface="Cambria Math" panose="02040503050406030204" pitchFamily="18" charset="0"/>
                        <a:cs typeface="Times New Roman" panose="02020603050405020304" pitchFamily="18" charset="0"/>
                      </a:rPr>
                      <m:t>𝑡</m:t>
                    </m:r>
                  </m:oMath>
                </a14:m>
                <a:r>
                  <a:rPr lang="en-US" sz="2800" dirty="0">
                    <a:latin typeface="Times New Roman" panose="02020603050405020304" pitchFamily="18" charset="0"/>
                    <a:cs typeface="Times New Roman" panose="02020603050405020304" pitchFamily="18" charset="0"/>
                  </a:rPr>
                  <a:t>, which will be explained forthwith, </a:t>
                </a:r>
                <a14:m>
                  <m:oMath xmlns:m="http://schemas.openxmlformats.org/officeDocument/2006/math">
                    <m:r>
                      <a:rPr lang="en-US" sz="2800" i="1">
                        <a:latin typeface="Cambria Math" panose="02040503050406030204" pitchFamily="18" charset="0"/>
                        <a:cs typeface="Times New Roman" panose="02020603050405020304" pitchFamily="18" charset="0"/>
                      </a:rPr>
                      <m:t>𝐹</m:t>
                    </m:r>
                  </m:oMath>
                </a14:m>
                <a:r>
                  <a:rPr lang="en-US" sz="2800" dirty="0">
                    <a:latin typeface="Times New Roman" panose="02020603050405020304" pitchFamily="18" charset="0"/>
                    <a:cs typeface="Times New Roman" panose="02020603050405020304" pitchFamily="18" charset="0"/>
                  </a:rPr>
                  <a:t>, the doppler shift, and </a:t>
                </a:r>
                <a14:m>
                  <m:oMath xmlns:m="http://schemas.openxmlformats.org/officeDocument/2006/math">
                    <m:r>
                      <a:rPr lang="en-US" sz="2800" i="1">
                        <a:latin typeface="Cambria Math" panose="02040503050406030204" pitchFamily="18" charset="0"/>
                        <a:ea typeface="Cambria Math" panose="02040503050406030204" pitchFamily="18" charset="0"/>
                        <a:cs typeface="Times New Roman" panose="02020603050405020304" pitchFamily="18" charset="0"/>
                      </a:rPr>
                      <m:t>𝜏</m:t>
                    </m:r>
                  </m:oMath>
                </a14:m>
                <a:r>
                  <a:rPr lang="en-US" sz="2800" dirty="0">
                    <a:latin typeface="Times New Roman" panose="02020603050405020304" pitchFamily="18" charset="0"/>
                    <a:cs typeface="Times New Roman" panose="02020603050405020304" pitchFamily="18" charset="0"/>
                  </a:rPr>
                  <a:t>, which we are trying to find. We still don’t yet know the Doppler shift of satellite i’s signal, so we’ll have to try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all. We iterate through Doppler shift 50 Hz at a time, multiplying </a:t>
                </a:r>
                <a14:m>
                  <m:oMath xmlns:m="http://schemas.openxmlformats.org/officeDocument/2006/math">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𝑒</m:t>
                        </m:r>
                      </m:e>
                      <m:sup>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𝑗</m:t>
                        </m:r>
                        <m:r>
                          <a:rPr lang="en-US" sz="2800" b="0" i="1" smtClean="0">
                            <a:latin typeface="Cambria Math" panose="02040503050406030204" pitchFamily="18" charset="0"/>
                            <a:cs typeface="Times New Roman" panose="02020603050405020304" pitchFamily="18" charset="0"/>
                          </a:rPr>
                          <m:t>2</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𝜏</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𝐹𝑖𝑡</m:t>
                        </m:r>
                      </m:sup>
                    </m:sSup>
                  </m:oMath>
                </a14:m>
                <a:r>
                  <a:rPr lang="en-US" sz="2800" dirty="0">
                    <a:latin typeface="Times New Roman" panose="02020603050405020304" pitchFamily="18" charset="0"/>
                    <a:cs typeface="Times New Roman" panose="02020603050405020304" pitchFamily="18" charset="0"/>
                  </a:rPr>
                  <a:t> to the signal to cancel out the existing phasor for satellite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This means that we need only add a filter to isolate satellite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’s signal.</a:t>
                </a:r>
              </a:p>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The output of a filter is by definition the convolution of the filter’s impulse response function and the input. Convolution is by definition an integral of (specific) products. The Cauchy-Schwartz Inequality states that the maximum of an integral of products occurs when the functions being multiplied are conjugal. This gives us our filter:</a:t>
                </a: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en-US" sz="2800" dirty="0">
                  <a:latin typeface="Times New Roman" panose="02020603050405020304" pitchFamily="18" charset="0"/>
                  <a:cs typeface="Times New Roman" panose="02020603050405020304" pitchFamily="18" charset="0"/>
                </a:endParaRPr>
              </a:p>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We then search the output of this filter across all possible Doppler offsets, and if there is a spike, we note its exact time. The difference between this time and the time that satellite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transmitted its signal is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𝜏</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a:t>
                </a:r>
              </a:p>
            </p:txBody>
          </p:sp>
        </mc:Choice>
        <mc:Fallback xmlns="">
          <p:sp>
            <p:nvSpPr>
              <p:cNvPr id="23" name="Content Placeholder 2">
                <a:extLst>
                  <a:ext uri="{FF2B5EF4-FFF2-40B4-BE49-F238E27FC236}">
                    <a16:creationId xmlns:a16="http://schemas.microsoft.com/office/drawing/2014/main" id="{3FBF1467-ED7C-7F07-2C31-84E60A431601}"/>
                  </a:ext>
                </a:extLst>
              </p:cNvPr>
              <p:cNvSpPr txBox="1">
                <a:spLocks noRot="1" noChangeAspect="1" noMove="1" noResize="1" noEditPoints="1" noAdjustHandles="1" noChangeArrowheads="1" noChangeShapeType="1" noTextEdit="1"/>
              </p:cNvSpPr>
              <p:nvPr/>
            </p:nvSpPr>
            <p:spPr>
              <a:xfrm>
                <a:off x="11185293" y="1629390"/>
                <a:ext cx="10582656" cy="29933900"/>
              </a:xfrm>
              <a:prstGeom prst="rect">
                <a:avLst/>
              </a:prstGeom>
              <a:blipFill>
                <a:blip r:embed="rId4"/>
                <a:stretch>
                  <a:fillRect l="-2074" t="-998" r="-2823"/>
                </a:stretch>
              </a:blipFill>
            </p:spPr>
            <p:txBody>
              <a:bodyPr/>
              <a:lstStyle/>
              <a:p>
                <a:r>
                  <a:rPr lang="en-US">
                    <a:noFill/>
                  </a:rPr>
                  <a:t> </a:t>
                </a:r>
              </a:p>
            </p:txBody>
          </p:sp>
        </mc:Fallback>
      </mc:AlternateContent>
      <p:pic>
        <p:nvPicPr>
          <p:cNvPr id="1030" name="Picture 6" descr="Structural scheme GPS C/A ranging code generator | Download Scientific  Diagram">
            <a:extLst>
              <a:ext uri="{FF2B5EF4-FFF2-40B4-BE49-F238E27FC236}">
                <a16:creationId xmlns:a16="http://schemas.microsoft.com/office/drawing/2014/main" id="{B94C23C3-ACDC-4565-9068-3063B8D88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004" y="15414101"/>
            <a:ext cx="6374445" cy="439046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946EBBED-FD70-B2BB-8CA2-7B1055957D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2293" y="26274738"/>
            <a:ext cx="10460420" cy="495035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6E48E756-A377-5ADD-0F14-837D7390C5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9846" y="6403863"/>
            <a:ext cx="10733555" cy="827378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76425EA2-50BD-720B-7368-245F35423E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66" y="23408207"/>
            <a:ext cx="11256721" cy="781688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070431" y="23671"/>
            <a:ext cx="37777430" cy="1329595"/>
          </a:xfrm>
        </p:spPr>
        <p:txBody>
          <a:bodyPr/>
          <a:lstStyle/>
          <a:p>
            <a:pPr algn="ctr"/>
            <a:r>
              <a:rPr lang="en-US" sz="9600" dirty="0">
                <a:solidFill>
                  <a:schemeClr val="tx1"/>
                </a:solidFill>
                <a:latin typeface="Times New Roman" panose="02020603050405020304" pitchFamily="18" charset="0"/>
                <a:cs typeface="Times New Roman" panose="02020603050405020304" pitchFamily="18" charset="0"/>
              </a:rPr>
              <a:t>Henry Riker’s Foray into GPS Spoofing</a:t>
            </a:r>
            <a:endParaRPr lang="en-US" sz="9600" dirty="0">
              <a:latin typeface="Times New Roman" panose="02020603050405020304" pitchFamily="18" charset="0"/>
              <a:cs typeface="Times New Roman" panose="02020603050405020304" pitchFamily="18" charset="0"/>
            </a:endParaRPr>
          </a:p>
        </p:txBody>
      </p:sp>
      <p:cxnSp>
        <p:nvCxnSpPr>
          <p:cNvPr id="6" name="Straight Connector 2"/>
          <p:cNvCxnSpPr>
            <a:cxnSpLocks noChangeShapeType="1"/>
          </p:cNvCxnSpPr>
          <p:nvPr/>
        </p:nvCxnSpPr>
        <p:spPr bwMode="auto">
          <a:xfrm>
            <a:off x="21910539" y="1528593"/>
            <a:ext cx="63783" cy="29989157"/>
          </a:xfrm>
          <a:prstGeom prst="line">
            <a:avLst/>
          </a:prstGeom>
          <a:noFill/>
          <a:ln w="38100" algn="ctr">
            <a:solidFill>
              <a:srgbClr val="033B4C"/>
            </a:solidFill>
            <a:round/>
            <a:headEnd/>
            <a:tailEnd/>
          </a:ln>
        </p:spPr>
      </p:cxnSp>
      <mc:AlternateContent xmlns:mc="http://schemas.openxmlformats.org/markup-compatibility/2006" xmlns:a14="http://schemas.microsoft.com/office/drawing/2010/main">
        <mc:Choice Requires="a14">
          <p:sp>
            <p:nvSpPr>
              <p:cNvPr id="8" name="Content Placeholder 2"/>
              <p:cNvSpPr>
                <a:spLocks noGrp="1"/>
              </p:cNvSpPr>
              <p:nvPr>
                <p:ph sz="quarter" idx="4294967295"/>
              </p:nvPr>
            </p:nvSpPr>
            <p:spPr>
              <a:xfrm>
                <a:off x="145000" y="1638604"/>
                <a:ext cx="10582656" cy="3818481"/>
              </a:xfrm>
              <a:prstGeom prst="rect">
                <a:avLst/>
              </a:prstGeom>
            </p:spPr>
            <p:txBody>
              <a:bodyPr/>
              <a:lstStyle/>
              <a:p>
                <a:pPr marL="0" indent="0" algn="ctr">
                  <a:buNone/>
                  <a:defRPr/>
                </a:pPr>
                <a:r>
                  <a:rPr lang="en-US" sz="5400" b="1" dirty="0">
                    <a:solidFill>
                      <a:schemeClr val="tx1"/>
                    </a:solidFill>
                    <a:latin typeface="Times New Roman" panose="02020603050405020304" pitchFamily="18" charset="0"/>
                    <a:cs typeface="Times New Roman" panose="02020603050405020304" pitchFamily="18" charset="0"/>
                  </a:rPr>
                  <a:t>Background</a:t>
                </a:r>
              </a:p>
              <a:p>
                <a:pPr marL="0" indent="0">
                  <a:buNone/>
                  <a:defRPr/>
                </a:pPr>
                <a:r>
                  <a:rPr lang="en-US" sz="2800" dirty="0">
                    <a:latin typeface="Times New Roman" panose="02020603050405020304" pitchFamily="18" charset="0"/>
                    <a:cs typeface="Times New Roman" panose="02020603050405020304" pitchFamily="18" charset="0"/>
                  </a:rPr>
                  <a:t>GPS satellites transmit on several frequencies. One of these frequencies, 1.54542 GHz, is called L1. The satellites use CDMA to facilitate simultaneous communication. This means that they add (XOR) the information that they intend to communicate with the sequence from a fast LFSR. The satellite communicates one bit every millisecond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𝑇</m:t>
                    </m:r>
                    <m:r>
                      <a:rPr lang="en-US" sz="2800" b="0" i="1" baseline="-25000" dirty="0" smtClean="0">
                        <a:latin typeface="Cambria Math" panose="02040503050406030204" pitchFamily="18" charset="0"/>
                        <a:cs typeface="Times New Roman" panose="02020603050405020304" pitchFamily="18" charset="0"/>
                      </a:rPr>
                      <m:t>𝑏</m:t>
                    </m:r>
                  </m:oMath>
                </a14:m>
                <a:r>
                  <a:rPr lang="en-US" sz="2800" dirty="0">
                    <a:latin typeface="Times New Roman" panose="02020603050405020304" pitchFamily="18" charset="0"/>
                    <a:cs typeface="Times New Roman" panose="02020603050405020304" pitchFamily="18" charset="0"/>
                  </a:rPr>
                  <a:t>) and its LFSR updates about once per microsecond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𝑇</m:t>
                    </m:r>
                    <m:r>
                      <a:rPr lang="en-US" sz="2800" b="0" i="1" baseline="-25000" smtClean="0">
                        <a:latin typeface="Cambria Math" panose="02040503050406030204" pitchFamily="18" charset="0"/>
                        <a:cs typeface="Times New Roman" panose="02020603050405020304" pitchFamily="18" charset="0"/>
                      </a:rPr>
                      <m:t>𝑐</m:t>
                    </m:r>
                  </m:oMath>
                </a14:m>
                <a:r>
                  <a:rPr lang="en-US" sz="2800" dirty="0">
                    <a:latin typeface="Times New Roman" panose="02020603050405020304" pitchFamily="18" charset="0"/>
                    <a:cs typeface="Times New Roman" panose="02020603050405020304" pitchFamily="18" charset="0"/>
                  </a:rPr>
                  <a:t>).</a:t>
                </a:r>
              </a:p>
            </p:txBody>
          </p:sp>
        </mc:Choice>
        <mc:Fallback xmlns="">
          <p:sp>
            <p:nvSpPr>
              <p:cNvPr id="8" name="Content Placeholder 2"/>
              <p:cNvSpPr>
                <a:spLocks noGrp="1" noRot="1" noChangeAspect="1" noMove="1" noResize="1" noEditPoints="1" noAdjustHandles="1" noChangeArrowheads="1" noChangeShapeType="1" noTextEdit="1"/>
              </p:cNvSpPr>
              <p:nvPr>
                <p:ph sz="quarter" idx="4294967295"/>
              </p:nvPr>
            </p:nvSpPr>
            <p:spPr>
              <a:xfrm>
                <a:off x="145000" y="1638604"/>
                <a:ext cx="10582656" cy="3818481"/>
              </a:xfrm>
              <a:prstGeom prst="rect">
                <a:avLst/>
              </a:prstGeom>
              <a:blipFill>
                <a:blip r:embed="rId9"/>
                <a:stretch>
                  <a:fillRect l="-2074" t="-7987" r="-1786" b="-4792"/>
                </a:stretch>
              </a:blipFill>
            </p:spPr>
            <p:txBody>
              <a:bodyPr/>
              <a:lstStyle/>
              <a:p>
                <a:r>
                  <a:rPr lang="en-US">
                    <a:noFill/>
                  </a:rPr>
                  <a:t> </a:t>
                </a:r>
              </a:p>
            </p:txBody>
          </p:sp>
        </mc:Fallback>
      </mc:AlternateContent>
      <p:sp>
        <p:nvSpPr>
          <p:cNvPr id="12" name="TextBox 11"/>
          <p:cNvSpPr txBox="1"/>
          <p:nvPr/>
        </p:nvSpPr>
        <p:spPr>
          <a:xfrm>
            <a:off x="145000" y="31618547"/>
            <a:ext cx="13796385" cy="1745093"/>
          </a:xfrm>
          <a:prstGeom prst="rect">
            <a:avLst/>
          </a:prstGeom>
          <a:noFill/>
        </p:spPr>
        <p:txBody>
          <a:bodyPr wrap="square" lIns="0" tIns="0" rIns="0" bIns="0" rtlCol="0" anchor="t">
            <a:spAutoFit/>
          </a:bodyPr>
          <a:lstStyle/>
          <a:p>
            <a:pPr>
              <a:lnSpc>
                <a:spcPct val="90000"/>
              </a:lnSpc>
              <a:spcBef>
                <a:spcPts val="2880"/>
              </a:spcBef>
            </a:pPr>
            <a:r>
              <a:rPr lang="en-US" sz="3000" dirty="0">
                <a:latin typeface="Times New Roman" panose="02020603050405020304" pitchFamily="18" charset="0"/>
                <a:cs typeface="Times New Roman" panose="02020603050405020304" pitchFamily="18" charset="0"/>
              </a:rPr>
              <a:t>Henry Riker</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385-246-7249</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mightbehenryriker@gmail.com</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43339" y="1528593"/>
            <a:ext cx="438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04" y="31517750"/>
            <a:ext cx="43891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949815" y="31626298"/>
            <a:ext cx="13796385" cy="1246495"/>
          </a:xfrm>
          <a:prstGeom prst="rect">
            <a:avLst/>
          </a:prstGeom>
          <a:noFill/>
        </p:spPr>
        <p:txBody>
          <a:bodyPr wrap="square" lIns="0" tIns="0" rIns="0" bIns="0" rtlCol="0" anchor="t">
            <a:spAutoFit/>
          </a:bodyPr>
          <a:lstStyle/>
          <a:p>
            <a:pPr algn="r">
              <a:lnSpc>
                <a:spcPct val="90000"/>
              </a:lnSpc>
              <a:spcBef>
                <a:spcPts val="2880"/>
              </a:spcBef>
            </a:pPr>
            <a:r>
              <a:rPr lang="en-US" sz="3000" dirty="0">
                <a:latin typeface="Times New Roman" panose="02020603050405020304" pitchFamily="18" charset="0"/>
                <a:cs typeface="Times New Roman" panose="02020603050405020304" pitchFamily="18" charset="0"/>
              </a:rPr>
              <a:t>Thanks to Jake Gunther for his mentorship, Todd Moon for his ADALM-PLUTO device, Don Cripps for encouraging students to attempt difficult projects, and Jim Powell for his legendary pink and blue sheets</a:t>
            </a:r>
          </a:p>
        </p:txBody>
      </p:sp>
      <p:pic>
        <p:nvPicPr>
          <p:cNvPr id="1026" name="Picture 2">
            <a:extLst>
              <a:ext uri="{FF2B5EF4-FFF2-40B4-BE49-F238E27FC236}">
                <a16:creationId xmlns:a16="http://schemas.microsoft.com/office/drawing/2014/main" id="{089195F6-7A15-58E1-1742-345140A54F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001" y="214143"/>
            <a:ext cx="5530586" cy="12491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2">
            <a:extLst>
              <a:ext uri="{FF2B5EF4-FFF2-40B4-BE49-F238E27FC236}">
                <a16:creationId xmlns:a16="http://schemas.microsoft.com/office/drawing/2014/main" id="{110FCF05-1C34-2877-BE8F-E843939BC77F}"/>
              </a:ext>
            </a:extLst>
          </p:cNvPr>
          <p:cNvCxnSpPr>
            <a:cxnSpLocks noChangeShapeType="1"/>
          </p:cNvCxnSpPr>
          <p:nvPr/>
        </p:nvCxnSpPr>
        <p:spPr bwMode="auto">
          <a:xfrm>
            <a:off x="32917748" y="1528593"/>
            <a:ext cx="0" cy="29989157"/>
          </a:xfrm>
          <a:prstGeom prst="line">
            <a:avLst/>
          </a:prstGeom>
          <a:noFill/>
          <a:ln w="38100" algn="ctr">
            <a:solidFill>
              <a:srgbClr val="033B4C"/>
            </a:solidFill>
            <a:round/>
            <a:headEnd/>
            <a:tailEnd/>
          </a:ln>
        </p:spPr>
      </p:cxnSp>
      <p:cxnSp>
        <p:nvCxnSpPr>
          <p:cNvPr id="13" name="Straight Connector 2">
            <a:extLst>
              <a:ext uri="{FF2B5EF4-FFF2-40B4-BE49-F238E27FC236}">
                <a16:creationId xmlns:a16="http://schemas.microsoft.com/office/drawing/2014/main" id="{32A114F4-67C1-1FDE-B630-648BCDEA8BBE}"/>
              </a:ext>
            </a:extLst>
          </p:cNvPr>
          <p:cNvCxnSpPr>
            <a:cxnSpLocks noChangeShapeType="1"/>
          </p:cNvCxnSpPr>
          <p:nvPr/>
        </p:nvCxnSpPr>
        <p:spPr bwMode="auto">
          <a:xfrm>
            <a:off x="11008331" y="1528593"/>
            <a:ext cx="151789" cy="29989157"/>
          </a:xfrm>
          <a:prstGeom prst="line">
            <a:avLst/>
          </a:prstGeom>
          <a:noFill/>
          <a:ln w="38100" algn="ctr">
            <a:solidFill>
              <a:srgbClr val="033B4C"/>
            </a:solidFill>
            <a:round/>
            <a:headEnd/>
            <a:tailEnd/>
          </a:ln>
        </p:spPr>
      </p:cxnSp>
      <p:sp>
        <p:nvSpPr>
          <p:cNvPr id="18" name="Content Placeholder 2">
            <a:extLst>
              <a:ext uri="{FF2B5EF4-FFF2-40B4-BE49-F238E27FC236}">
                <a16:creationId xmlns:a16="http://schemas.microsoft.com/office/drawing/2014/main" id="{F6DA3A7D-2DEE-C02F-BFE4-28DB886F1C5A}"/>
              </a:ext>
            </a:extLst>
          </p:cNvPr>
          <p:cNvSpPr txBox="1">
            <a:spLocks/>
          </p:cNvSpPr>
          <p:nvPr/>
        </p:nvSpPr>
        <p:spPr>
          <a:xfrm>
            <a:off x="1111609" y="20880950"/>
            <a:ext cx="8718674" cy="2326791"/>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buFont typeface="Arial" pitchFamily="34" charset="0"/>
              <a:buNone/>
              <a:defRPr/>
            </a:pPr>
            <a:r>
              <a:rPr lang="en-US" sz="2800" dirty="0">
                <a:latin typeface="Times New Roman" panose="02020603050405020304" pitchFamily="18" charset="0"/>
                <a:cs typeface="Times New Roman" panose="02020603050405020304" pitchFamily="18" charset="0"/>
              </a:rPr>
              <a:t>At any given time, there are between 24 and 32 satellites transmitting. These satellites are kept in 6 standard orbits, each orbit at a 55 degree angle from the equator and offset 30 degrees from the ten GPS satellites nearest to it. The information about which satellite is transmitting which PRN code is transmitted by the satellites themselves.</a:t>
            </a:r>
          </a:p>
        </p:txBody>
      </p:sp>
      <p:graphicFrame>
        <p:nvGraphicFramePr>
          <p:cNvPr id="22" name="Table 21">
            <a:extLst>
              <a:ext uri="{FF2B5EF4-FFF2-40B4-BE49-F238E27FC236}">
                <a16:creationId xmlns:a16="http://schemas.microsoft.com/office/drawing/2014/main" id="{0447B719-93F7-43E8-665B-4BAA2FD18066}"/>
              </a:ext>
            </a:extLst>
          </p:cNvPr>
          <p:cNvGraphicFramePr>
            <a:graphicFrameLocks noGrp="1"/>
          </p:cNvGraphicFramePr>
          <p:nvPr>
            <p:extLst>
              <p:ext uri="{D42A27DB-BD31-4B8C-83A1-F6EECF244321}">
                <p14:modId xmlns:p14="http://schemas.microsoft.com/office/powerpoint/2010/main" val="3727788281"/>
              </p:ext>
            </p:extLst>
          </p:nvPr>
        </p:nvGraphicFramePr>
        <p:xfrm>
          <a:off x="63901" y="8419272"/>
          <a:ext cx="4091288" cy="1207008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3238122403"/>
                    </a:ext>
                  </a:extLst>
                </a:gridCol>
                <a:gridCol w="1036320">
                  <a:extLst>
                    <a:ext uri="{9D8B030D-6E8A-4147-A177-3AD203B41FA5}">
                      <a16:colId xmlns:a16="http://schemas.microsoft.com/office/drawing/2014/main" val="1886140313"/>
                    </a:ext>
                  </a:extLst>
                </a:gridCol>
                <a:gridCol w="701040">
                  <a:extLst>
                    <a:ext uri="{9D8B030D-6E8A-4147-A177-3AD203B41FA5}">
                      <a16:colId xmlns:a16="http://schemas.microsoft.com/office/drawing/2014/main" val="1498954373"/>
                    </a:ext>
                  </a:extLst>
                </a:gridCol>
                <a:gridCol w="799448">
                  <a:extLst>
                    <a:ext uri="{9D8B030D-6E8A-4147-A177-3AD203B41FA5}">
                      <a16:colId xmlns:a16="http://schemas.microsoft.com/office/drawing/2014/main" val="2737378841"/>
                    </a:ext>
                  </a:extLst>
                </a:gridCol>
              </a:tblGrid>
              <a:tr h="0">
                <a:tc>
                  <a:txBody>
                    <a:bodyPr/>
                    <a:lstStyle/>
                    <a:p>
                      <a:r>
                        <a:rPr lang="en-US" sz="1800" dirty="0"/>
                        <a:t>SATELLITE</a:t>
                      </a:r>
                    </a:p>
                  </a:txBody>
                  <a:tcPr/>
                </a:tc>
                <a:tc>
                  <a:txBody>
                    <a:bodyPr/>
                    <a:lstStyle/>
                    <a:p>
                      <a:r>
                        <a:rPr lang="en-US" sz="1800" dirty="0"/>
                        <a:t>BLOCK</a:t>
                      </a:r>
                    </a:p>
                  </a:txBody>
                  <a:tcPr/>
                </a:tc>
                <a:tc>
                  <a:txBody>
                    <a:bodyPr/>
                    <a:lstStyle/>
                    <a:p>
                      <a:r>
                        <a:rPr lang="en-US" sz="1800" dirty="0"/>
                        <a:t>PRN</a:t>
                      </a:r>
                    </a:p>
                  </a:txBody>
                  <a:tcPr/>
                </a:tc>
                <a:tc>
                  <a:txBody>
                    <a:bodyPr/>
                    <a:lstStyle/>
                    <a:p>
                      <a:r>
                        <a:rPr lang="en-US" sz="1800" dirty="0"/>
                        <a:t>TAPS</a:t>
                      </a:r>
                    </a:p>
                  </a:txBody>
                  <a:tcPr/>
                </a:tc>
                <a:extLst>
                  <a:ext uri="{0D108BD9-81ED-4DB2-BD59-A6C34878D82A}">
                    <a16:rowId xmlns:a16="http://schemas.microsoft.com/office/drawing/2014/main" val="58850753"/>
                  </a:ext>
                </a:extLst>
              </a:tr>
              <a:tr h="145279">
                <a:tc>
                  <a:txBody>
                    <a:bodyPr/>
                    <a:lstStyle/>
                    <a:p>
                      <a:r>
                        <a:rPr lang="en-US" sz="1800" dirty="0"/>
                        <a:t>USA-232</a:t>
                      </a:r>
                    </a:p>
                  </a:txBody>
                  <a:tcPr/>
                </a:tc>
                <a:tc>
                  <a:txBody>
                    <a:bodyPr/>
                    <a:lstStyle/>
                    <a:p>
                      <a:r>
                        <a:rPr lang="en-US" sz="1800" dirty="0"/>
                        <a:t>IIF-2</a:t>
                      </a:r>
                    </a:p>
                  </a:txBody>
                  <a:tcPr/>
                </a:tc>
                <a:tc>
                  <a:txBody>
                    <a:bodyPr/>
                    <a:lstStyle/>
                    <a:p>
                      <a:r>
                        <a:rPr lang="en-US" sz="1800" dirty="0"/>
                        <a:t>1</a:t>
                      </a:r>
                    </a:p>
                  </a:txBody>
                  <a:tcPr/>
                </a:tc>
                <a:tc>
                  <a:txBody>
                    <a:bodyPr/>
                    <a:lstStyle/>
                    <a:p>
                      <a:r>
                        <a:rPr lang="en-US" sz="1800" dirty="0"/>
                        <a:t>2+6</a:t>
                      </a:r>
                    </a:p>
                  </a:txBody>
                  <a:tcPr/>
                </a:tc>
                <a:extLst>
                  <a:ext uri="{0D108BD9-81ED-4DB2-BD59-A6C34878D82A}">
                    <a16:rowId xmlns:a16="http://schemas.microsoft.com/office/drawing/2014/main" val="1839049666"/>
                  </a:ext>
                </a:extLst>
              </a:tr>
              <a:tr h="0">
                <a:tc>
                  <a:txBody>
                    <a:bodyPr/>
                    <a:lstStyle/>
                    <a:p>
                      <a:r>
                        <a:rPr lang="en-US" sz="1800" dirty="0"/>
                        <a:t>USA-180</a:t>
                      </a:r>
                    </a:p>
                  </a:txBody>
                  <a:tcPr/>
                </a:tc>
                <a:tc>
                  <a:txBody>
                    <a:bodyPr/>
                    <a:lstStyle/>
                    <a:p>
                      <a:r>
                        <a:rPr lang="en-US" sz="1800" dirty="0"/>
                        <a:t>IIR-13</a:t>
                      </a:r>
                    </a:p>
                  </a:txBody>
                  <a:tcPr/>
                </a:tc>
                <a:tc>
                  <a:txBody>
                    <a:bodyPr/>
                    <a:lstStyle/>
                    <a:p>
                      <a:r>
                        <a:rPr lang="en-US" sz="1800" dirty="0"/>
                        <a:t>2</a:t>
                      </a:r>
                    </a:p>
                  </a:txBody>
                  <a:tcPr/>
                </a:tc>
                <a:tc>
                  <a:txBody>
                    <a:bodyPr/>
                    <a:lstStyle/>
                    <a:p>
                      <a:r>
                        <a:rPr lang="en-US" sz="1800" dirty="0"/>
                        <a:t>3+7</a:t>
                      </a:r>
                    </a:p>
                  </a:txBody>
                  <a:tcPr/>
                </a:tc>
                <a:extLst>
                  <a:ext uri="{0D108BD9-81ED-4DB2-BD59-A6C34878D82A}">
                    <a16:rowId xmlns:a16="http://schemas.microsoft.com/office/drawing/2014/main" val="2065928302"/>
                  </a:ext>
                </a:extLst>
              </a:tr>
              <a:tr h="0">
                <a:tc>
                  <a:txBody>
                    <a:bodyPr/>
                    <a:lstStyle/>
                    <a:p>
                      <a:r>
                        <a:rPr lang="en-US" sz="1800" dirty="0"/>
                        <a:t>NAVSTAR 72</a:t>
                      </a:r>
                    </a:p>
                  </a:txBody>
                  <a:tcPr/>
                </a:tc>
                <a:tc>
                  <a:txBody>
                    <a:bodyPr/>
                    <a:lstStyle/>
                    <a:p>
                      <a:r>
                        <a:rPr lang="en-US" sz="1800" dirty="0"/>
                        <a:t>IIF-8</a:t>
                      </a:r>
                    </a:p>
                  </a:txBody>
                  <a:tcPr/>
                </a:tc>
                <a:tc>
                  <a:txBody>
                    <a:bodyPr/>
                    <a:lstStyle/>
                    <a:p>
                      <a:r>
                        <a:rPr lang="en-US" sz="1800" dirty="0"/>
                        <a:t>3</a:t>
                      </a:r>
                    </a:p>
                  </a:txBody>
                  <a:tcPr/>
                </a:tc>
                <a:tc>
                  <a:txBody>
                    <a:bodyPr/>
                    <a:lstStyle/>
                    <a:p>
                      <a:r>
                        <a:rPr lang="en-US" sz="1800" dirty="0"/>
                        <a:t>4+8</a:t>
                      </a:r>
                    </a:p>
                  </a:txBody>
                  <a:tcPr/>
                </a:tc>
                <a:extLst>
                  <a:ext uri="{0D108BD9-81ED-4DB2-BD59-A6C34878D82A}">
                    <a16:rowId xmlns:a16="http://schemas.microsoft.com/office/drawing/2014/main" val="12137138"/>
                  </a:ext>
                </a:extLst>
              </a:tr>
              <a:tr h="0">
                <a:tc>
                  <a:txBody>
                    <a:bodyPr/>
                    <a:lstStyle/>
                    <a:p>
                      <a:r>
                        <a:rPr lang="en-US" sz="1800" dirty="0"/>
                        <a:t>Vespucci</a:t>
                      </a:r>
                    </a:p>
                  </a:txBody>
                  <a:tcPr/>
                </a:tc>
                <a:tc>
                  <a:txBody>
                    <a:bodyPr/>
                    <a:lstStyle/>
                    <a:p>
                      <a:r>
                        <a:rPr lang="en-US" sz="1800" dirty="0"/>
                        <a:t>III</a:t>
                      </a:r>
                    </a:p>
                  </a:txBody>
                  <a:tcPr/>
                </a:tc>
                <a:tc>
                  <a:txBody>
                    <a:bodyPr/>
                    <a:lstStyle/>
                    <a:p>
                      <a:r>
                        <a:rPr lang="en-US" sz="1800" dirty="0"/>
                        <a:t>4</a:t>
                      </a:r>
                    </a:p>
                  </a:txBody>
                  <a:tcPr/>
                </a:tc>
                <a:tc>
                  <a:txBody>
                    <a:bodyPr/>
                    <a:lstStyle/>
                    <a:p>
                      <a:r>
                        <a:rPr lang="en-US" sz="1800" dirty="0"/>
                        <a:t>5+9</a:t>
                      </a:r>
                    </a:p>
                  </a:txBody>
                  <a:tcPr/>
                </a:tc>
                <a:extLst>
                  <a:ext uri="{0D108BD9-81ED-4DB2-BD59-A6C34878D82A}">
                    <a16:rowId xmlns:a16="http://schemas.microsoft.com/office/drawing/2014/main" val="3271205866"/>
                  </a:ext>
                </a:extLst>
              </a:tr>
              <a:tr h="0">
                <a:tc>
                  <a:txBody>
                    <a:bodyPr/>
                    <a:lstStyle/>
                    <a:p>
                      <a:r>
                        <a:rPr lang="en-US" sz="1800" dirty="0"/>
                        <a:t>NAVSTAR 64</a:t>
                      </a:r>
                    </a:p>
                  </a:txBody>
                  <a:tcPr/>
                </a:tc>
                <a:tc>
                  <a:txBody>
                    <a:bodyPr/>
                    <a:lstStyle/>
                    <a:p>
                      <a:r>
                        <a:rPr lang="en-US" sz="1800" dirty="0"/>
                        <a:t>IIRM-8</a:t>
                      </a:r>
                    </a:p>
                  </a:txBody>
                  <a:tcPr/>
                </a:tc>
                <a:tc>
                  <a:txBody>
                    <a:bodyPr/>
                    <a:lstStyle/>
                    <a:p>
                      <a:r>
                        <a:rPr lang="en-US" sz="1800" dirty="0"/>
                        <a:t>5</a:t>
                      </a:r>
                    </a:p>
                  </a:txBody>
                  <a:tcPr/>
                </a:tc>
                <a:tc>
                  <a:txBody>
                    <a:bodyPr/>
                    <a:lstStyle/>
                    <a:p>
                      <a:r>
                        <a:rPr lang="en-US" sz="1800" dirty="0"/>
                        <a:t>1+9</a:t>
                      </a:r>
                    </a:p>
                  </a:txBody>
                  <a:tcPr/>
                </a:tc>
                <a:extLst>
                  <a:ext uri="{0D108BD9-81ED-4DB2-BD59-A6C34878D82A}">
                    <a16:rowId xmlns:a16="http://schemas.microsoft.com/office/drawing/2014/main" val="3125201799"/>
                  </a:ext>
                </a:extLst>
              </a:tr>
              <a:tr h="0">
                <a:tc>
                  <a:txBody>
                    <a:bodyPr/>
                    <a:lstStyle/>
                    <a:p>
                      <a:r>
                        <a:rPr lang="en-US" sz="1800" dirty="0"/>
                        <a:t>NAVSTAR 70</a:t>
                      </a:r>
                    </a:p>
                  </a:txBody>
                  <a:tcPr/>
                </a:tc>
                <a:tc>
                  <a:txBody>
                    <a:bodyPr/>
                    <a:lstStyle/>
                    <a:p>
                      <a:r>
                        <a:rPr lang="en-US" sz="1800" dirty="0"/>
                        <a:t>IIF-6</a:t>
                      </a:r>
                    </a:p>
                  </a:txBody>
                  <a:tcPr/>
                </a:tc>
                <a:tc>
                  <a:txBody>
                    <a:bodyPr/>
                    <a:lstStyle/>
                    <a:p>
                      <a:r>
                        <a:rPr lang="en-US" sz="1800" dirty="0"/>
                        <a:t>6</a:t>
                      </a:r>
                    </a:p>
                  </a:txBody>
                  <a:tcPr/>
                </a:tc>
                <a:tc>
                  <a:txBody>
                    <a:bodyPr/>
                    <a:lstStyle/>
                    <a:p>
                      <a:r>
                        <a:rPr lang="en-US" sz="1800" dirty="0"/>
                        <a:t>2+10</a:t>
                      </a:r>
                    </a:p>
                  </a:txBody>
                  <a:tcPr/>
                </a:tc>
                <a:extLst>
                  <a:ext uri="{0D108BD9-81ED-4DB2-BD59-A6C34878D82A}">
                    <a16:rowId xmlns:a16="http://schemas.microsoft.com/office/drawing/2014/main" val="598420032"/>
                  </a:ext>
                </a:extLst>
              </a:tr>
              <a:tr h="0">
                <a:tc>
                  <a:txBody>
                    <a:bodyPr/>
                    <a:lstStyle/>
                    <a:p>
                      <a:r>
                        <a:rPr lang="en-US" sz="1800" dirty="0"/>
                        <a:t>USA-201</a:t>
                      </a:r>
                    </a:p>
                  </a:txBody>
                  <a:tcPr/>
                </a:tc>
                <a:tc>
                  <a:txBody>
                    <a:bodyPr/>
                    <a:lstStyle/>
                    <a:p>
                      <a:r>
                        <a:rPr lang="en-US" sz="1800" dirty="0"/>
                        <a:t>IIRM-6</a:t>
                      </a:r>
                    </a:p>
                  </a:txBody>
                  <a:tcPr/>
                </a:tc>
                <a:tc>
                  <a:txBody>
                    <a:bodyPr/>
                    <a:lstStyle/>
                    <a:p>
                      <a:r>
                        <a:rPr lang="en-US" sz="1800" dirty="0"/>
                        <a:t>7</a:t>
                      </a:r>
                    </a:p>
                  </a:txBody>
                  <a:tcPr/>
                </a:tc>
                <a:tc>
                  <a:txBody>
                    <a:bodyPr/>
                    <a:lstStyle/>
                    <a:p>
                      <a:r>
                        <a:rPr lang="en-US" sz="1800" dirty="0"/>
                        <a:t>1+8</a:t>
                      </a:r>
                    </a:p>
                  </a:txBody>
                  <a:tcPr/>
                </a:tc>
                <a:extLst>
                  <a:ext uri="{0D108BD9-81ED-4DB2-BD59-A6C34878D82A}">
                    <a16:rowId xmlns:a16="http://schemas.microsoft.com/office/drawing/2014/main" val="323264151"/>
                  </a:ext>
                </a:extLst>
              </a:tr>
              <a:tr h="0">
                <a:tc>
                  <a:txBody>
                    <a:bodyPr/>
                    <a:lstStyle/>
                    <a:p>
                      <a:r>
                        <a:rPr lang="en-US" sz="1800" dirty="0"/>
                        <a:t>NAVSTAR 74</a:t>
                      </a:r>
                    </a:p>
                  </a:txBody>
                  <a:tcPr/>
                </a:tc>
                <a:tc>
                  <a:txBody>
                    <a:bodyPr/>
                    <a:lstStyle/>
                    <a:p>
                      <a:r>
                        <a:rPr lang="en-US" sz="1800" dirty="0"/>
                        <a:t>IIF-10</a:t>
                      </a:r>
                    </a:p>
                  </a:txBody>
                  <a:tcPr/>
                </a:tc>
                <a:tc>
                  <a:txBody>
                    <a:bodyPr/>
                    <a:lstStyle/>
                    <a:p>
                      <a:r>
                        <a:rPr lang="en-US" sz="1800" dirty="0"/>
                        <a:t>8</a:t>
                      </a:r>
                    </a:p>
                  </a:txBody>
                  <a:tcPr/>
                </a:tc>
                <a:tc>
                  <a:txBody>
                    <a:bodyPr/>
                    <a:lstStyle/>
                    <a:p>
                      <a:r>
                        <a:rPr lang="en-US" sz="1800" dirty="0"/>
                        <a:t>2+9</a:t>
                      </a:r>
                    </a:p>
                  </a:txBody>
                  <a:tcPr/>
                </a:tc>
                <a:extLst>
                  <a:ext uri="{0D108BD9-81ED-4DB2-BD59-A6C34878D82A}">
                    <a16:rowId xmlns:a16="http://schemas.microsoft.com/office/drawing/2014/main" val="4073760587"/>
                  </a:ext>
                </a:extLst>
              </a:tr>
              <a:tr h="0">
                <a:tc>
                  <a:txBody>
                    <a:bodyPr/>
                    <a:lstStyle/>
                    <a:p>
                      <a:r>
                        <a:rPr lang="en-US" sz="1800" dirty="0"/>
                        <a:t>NAVSTAR 71</a:t>
                      </a:r>
                    </a:p>
                  </a:txBody>
                  <a:tcPr/>
                </a:tc>
                <a:tc>
                  <a:txBody>
                    <a:bodyPr/>
                    <a:lstStyle/>
                    <a:p>
                      <a:r>
                        <a:rPr lang="en-US" sz="1800" dirty="0"/>
                        <a:t>IIF-7</a:t>
                      </a:r>
                    </a:p>
                  </a:txBody>
                  <a:tcPr/>
                </a:tc>
                <a:tc>
                  <a:txBody>
                    <a:bodyPr/>
                    <a:lstStyle/>
                    <a:p>
                      <a:r>
                        <a:rPr lang="en-US" sz="1800" dirty="0"/>
                        <a:t>9</a:t>
                      </a:r>
                    </a:p>
                  </a:txBody>
                  <a:tcPr/>
                </a:tc>
                <a:tc>
                  <a:txBody>
                    <a:bodyPr/>
                    <a:lstStyle/>
                    <a:p>
                      <a:r>
                        <a:rPr lang="en-US" sz="1800" dirty="0"/>
                        <a:t>3+10</a:t>
                      </a:r>
                    </a:p>
                  </a:txBody>
                  <a:tcPr/>
                </a:tc>
                <a:extLst>
                  <a:ext uri="{0D108BD9-81ED-4DB2-BD59-A6C34878D82A}">
                    <a16:rowId xmlns:a16="http://schemas.microsoft.com/office/drawing/2014/main" val="3892798189"/>
                  </a:ext>
                </a:extLst>
              </a:tr>
              <a:tr h="0">
                <a:tc>
                  <a:txBody>
                    <a:bodyPr/>
                    <a:lstStyle/>
                    <a:p>
                      <a:r>
                        <a:rPr lang="en-US" sz="1800" dirty="0"/>
                        <a:t>NAVSTAR 75</a:t>
                      </a:r>
                    </a:p>
                  </a:txBody>
                  <a:tcPr/>
                </a:tc>
                <a:tc>
                  <a:txBody>
                    <a:bodyPr/>
                    <a:lstStyle/>
                    <a:p>
                      <a:r>
                        <a:rPr lang="en-US" sz="1800" dirty="0"/>
                        <a:t>IIF-11</a:t>
                      </a:r>
                    </a:p>
                  </a:txBody>
                  <a:tcPr/>
                </a:tc>
                <a:tc>
                  <a:txBody>
                    <a:bodyPr/>
                    <a:lstStyle/>
                    <a:p>
                      <a:r>
                        <a:rPr lang="en-US" sz="1800" dirty="0"/>
                        <a:t>10</a:t>
                      </a:r>
                    </a:p>
                  </a:txBody>
                  <a:tcPr/>
                </a:tc>
                <a:tc>
                  <a:txBody>
                    <a:bodyPr/>
                    <a:lstStyle/>
                    <a:p>
                      <a:r>
                        <a:rPr lang="en-US" sz="1800" dirty="0"/>
                        <a:t>2+3</a:t>
                      </a:r>
                    </a:p>
                  </a:txBody>
                  <a:tcPr/>
                </a:tc>
                <a:extLst>
                  <a:ext uri="{0D108BD9-81ED-4DB2-BD59-A6C34878D82A}">
                    <a16:rowId xmlns:a16="http://schemas.microsoft.com/office/drawing/2014/main" val="4111456696"/>
                  </a:ext>
                </a:extLst>
              </a:tr>
              <a:tr h="0">
                <a:tc>
                  <a:txBody>
                    <a:bodyPr/>
                    <a:lstStyle/>
                    <a:p>
                      <a:r>
                        <a:rPr lang="en-US" sz="1800" dirty="0"/>
                        <a:t>Armstrong</a:t>
                      </a:r>
                    </a:p>
                  </a:txBody>
                  <a:tcPr/>
                </a:tc>
                <a:tc>
                  <a:txBody>
                    <a:bodyPr/>
                    <a:lstStyle/>
                    <a:p>
                      <a:r>
                        <a:rPr lang="en-US" sz="1800" dirty="0"/>
                        <a:t>III</a:t>
                      </a:r>
                    </a:p>
                  </a:txBody>
                  <a:tcPr/>
                </a:tc>
                <a:tc>
                  <a:txBody>
                    <a:bodyPr/>
                    <a:lstStyle/>
                    <a:p>
                      <a:r>
                        <a:rPr lang="en-US" sz="1800" dirty="0"/>
                        <a:t>11</a:t>
                      </a:r>
                    </a:p>
                  </a:txBody>
                  <a:tcPr/>
                </a:tc>
                <a:tc>
                  <a:txBody>
                    <a:bodyPr/>
                    <a:lstStyle/>
                    <a:p>
                      <a:r>
                        <a:rPr lang="en-US" sz="1800" dirty="0"/>
                        <a:t>3+4</a:t>
                      </a:r>
                    </a:p>
                  </a:txBody>
                  <a:tcPr/>
                </a:tc>
                <a:extLst>
                  <a:ext uri="{0D108BD9-81ED-4DB2-BD59-A6C34878D82A}">
                    <a16:rowId xmlns:a16="http://schemas.microsoft.com/office/drawing/2014/main" val="1976209646"/>
                  </a:ext>
                </a:extLst>
              </a:tr>
              <a:tr h="0">
                <a:tc>
                  <a:txBody>
                    <a:bodyPr/>
                    <a:lstStyle/>
                    <a:p>
                      <a:r>
                        <a:rPr lang="en-US" sz="1800" dirty="0"/>
                        <a:t>USA-192</a:t>
                      </a:r>
                    </a:p>
                  </a:txBody>
                  <a:tcPr/>
                </a:tc>
                <a:tc>
                  <a:txBody>
                    <a:bodyPr/>
                    <a:lstStyle/>
                    <a:p>
                      <a:r>
                        <a:rPr lang="en-US" sz="1800" dirty="0"/>
                        <a:t>IIR-16</a:t>
                      </a:r>
                    </a:p>
                  </a:txBody>
                  <a:tcPr/>
                </a:tc>
                <a:tc>
                  <a:txBody>
                    <a:bodyPr/>
                    <a:lstStyle/>
                    <a:p>
                      <a:r>
                        <a:rPr lang="en-US" sz="1800" dirty="0"/>
                        <a:t>12</a:t>
                      </a:r>
                    </a:p>
                  </a:txBody>
                  <a:tcPr/>
                </a:tc>
                <a:tc>
                  <a:txBody>
                    <a:bodyPr/>
                    <a:lstStyle/>
                    <a:p>
                      <a:r>
                        <a:rPr lang="en-US" sz="1800" dirty="0"/>
                        <a:t>5+6</a:t>
                      </a:r>
                    </a:p>
                  </a:txBody>
                  <a:tcPr/>
                </a:tc>
                <a:extLst>
                  <a:ext uri="{0D108BD9-81ED-4DB2-BD59-A6C34878D82A}">
                    <a16:rowId xmlns:a16="http://schemas.microsoft.com/office/drawing/2014/main" val="1877493475"/>
                  </a:ext>
                </a:extLst>
              </a:tr>
              <a:tr h="0">
                <a:tc>
                  <a:txBody>
                    <a:bodyPr/>
                    <a:lstStyle/>
                    <a:p>
                      <a:r>
                        <a:rPr lang="en-US" sz="1800" dirty="0"/>
                        <a:t>USA-132</a:t>
                      </a:r>
                    </a:p>
                  </a:txBody>
                  <a:tcPr/>
                </a:tc>
                <a:tc>
                  <a:txBody>
                    <a:bodyPr/>
                    <a:lstStyle/>
                    <a:p>
                      <a:r>
                        <a:rPr lang="en-US" sz="1800" dirty="0"/>
                        <a:t>IIR-2</a:t>
                      </a:r>
                    </a:p>
                  </a:txBody>
                  <a:tcPr/>
                </a:tc>
                <a:tc>
                  <a:txBody>
                    <a:bodyPr/>
                    <a:lstStyle/>
                    <a:p>
                      <a:r>
                        <a:rPr lang="en-US" sz="1800" dirty="0"/>
                        <a:t>13</a:t>
                      </a:r>
                    </a:p>
                  </a:txBody>
                  <a:tcPr/>
                </a:tc>
                <a:tc>
                  <a:txBody>
                    <a:bodyPr/>
                    <a:lstStyle/>
                    <a:p>
                      <a:r>
                        <a:rPr lang="en-US" sz="1800" dirty="0"/>
                        <a:t>6+7</a:t>
                      </a:r>
                    </a:p>
                  </a:txBody>
                  <a:tcPr/>
                </a:tc>
                <a:extLst>
                  <a:ext uri="{0D108BD9-81ED-4DB2-BD59-A6C34878D82A}">
                    <a16:rowId xmlns:a16="http://schemas.microsoft.com/office/drawing/2014/main" val="1735066264"/>
                  </a:ext>
                </a:extLst>
              </a:tr>
              <a:tr h="0">
                <a:tc>
                  <a:txBody>
                    <a:bodyPr/>
                    <a:lstStyle/>
                    <a:p>
                      <a:r>
                        <a:rPr lang="en-US" sz="1800" dirty="0"/>
                        <a:t>Sacagawea</a:t>
                      </a:r>
                    </a:p>
                  </a:txBody>
                  <a:tcPr/>
                </a:tc>
                <a:tc>
                  <a:txBody>
                    <a:bodyPr/>
                    <a:lstStyle/>
                    <a:p>
                      <a:r>
                        <a:rPr lang="en-US" sz="1800" dirty="0"/>
                        <a:t>III</a:t>
                      </a:r>
                    </a:p>
                  </a:txBody>
                  <a:tcPr/>
                </a:tc>
                <a:tc>
                  <a:txBody>
                    <a:bodyPr/>
                    <a:lstStyle/>
                    <a:p>
                      <a:r>
                        <a:rPr lang="en-US" sz="1800" dirty="0"/>
                        <a:t>14</a:t>
                      </a:r>
                    </a:p>
                  </a:txBody>
                  <a:tcPr/>
                </a:tc>
                <a:tc>
                  <a:txBody>
                    <a:bodyPr/>
                    <a:lstStyle/>
                    <a:p>
                      <a:r>
                        <a:rPr lang="en-US" sz="1800" dirty="0"/>
                        <a:t>7+8</a:t>
                      </a:r>
                    </a:p>
                  </a:txBody>
                  <a:tcPr/>
                </a:tc>
                <a:extLst>
                  <a:ext uri="{0D108BD9-81ED-4DB2-BD59-A6C34878D82A}">
                    <a16:rowId xmlns:a16="http://schemas.microsoft.com/office/drawing/2014/main" val="239003854"/>
                  </a:ext>
                </a:extLst>
              </a:tr>
              <a:tr h="0">
                <a:tc>
                  <a:txBody>
                    <a:bodyPr/>
                    <a:lstStyle/>
                    <a:p>
                      <a:r>
                        <a:rPr lang="en-US" sz="1800" dirty="0"/>
                        <a:t>USA-196</a:t>
                      </a:r>
                    </a:p>
                  </a:txBody>
                  <a:tcPr/>
                </a:tc>
                <a:tc>
                  <a:txBody>
                    <a:bodyPr/>
                    <a:lstStyle/>
                    <a:p>
                      <a:r>
                        <a:rPr lang="en-US" sz="1800" dirty="0"/>
                        <a:t>IIRM-4</a:t>
                      </a:r>
                    </a:p>
                  </a:txBody>
                  <a:tcPr/>
                </a:tc>
                <a:tc>
                  <a:txBody>
                    <a:bodyPr/>
                    <a:lstStyle/>
                    <a:p>
                      <a:r>
                        <a:rPr lang="en-US" sz="1800" dirty="0"/>
                        <a:t>15</a:t>
                      </a:r>
                    </a:p>
                  </a:txBody>
                  <a:tcPr/>
                </a:tc>
                <a:tc>
                  <a:txBody>
                    <a:bodyPr/>
                    <a:lstStyle/>
                    <a:p>
                      <a:r>
                        <a:rPr lang="en-US" sz="1800" dirty="0"/>
                        <a:t>8+9</a:t>
                      </a:r>
                    </a:p>
                  </a:txBody>
                  <a:tcPr/>
                </a:tc>
                <a:extLst>
                  <a:ext uri="{0D108BD9-81ED-4DB2-BD59-A6C34878D82A}">
                    <a16:rowId xmlns:a16="http://schemas.microsoft.com/office/drawing/2014/main" val="2384365626"/>
                  </a:ext>
                </a:extLst>
              </a:tr>
              <a:tr h="0">
                <a:tc>
                  <a:txBody>
                    <a:bodyPr/>
                    <a:lstStyle/>
                    <a:p>
                      <a:r>
                        <a:rPr lang="en-US" sz="1800" dirty="0"/>
                        <a:t>USA-166</a:t>
                      </a:r>
                    </a:p>
                  </a:txBody>
                  <a:tcPr/>
                </a:tc>
                <a:tc>
                  <a:txBody>
                    <a:bodyPr/>
                    <a:lstStyle/>
                    <a:p>
                      <a:r>
                        <a:rPr lang="en-US" sz="1800" dirty="0"/>
                        <a:t>IIR-8</a:t>
                      </a:r>
                    </a:p>
                  </a:txBody>
                  <a:tcPr/>
                </a:tc>
                <a:tc>
                  <a:txBody>
                    <a:bodyPr/>
                    <a:lstStyle/>
                    <a:p>
                      <a:r>
                        <a:rPr lang="en-US" sz="1800" dirty="0"/>
                        <a:t>16</a:t>
                      </a:r>
                    </a:p>
                  </a:txBody>
                  <a:tcPr/>
                </a:tc>
                <a:tc>
                  <a:txBody>
                    <a:bodyPr/>
                    <a:lstStyle/>
                    <a:p>
                      <a:r>
                        <a:rPr lang="en-US" sz="1800" dirty="0"/>
                        <a:t>9+10</a:t>
                      </a:r>
                    </a:p>
                  </a:txBody>
                  <a:tcPr/>
                </a:tc>
                <a:extLst>
                  <a:ext uri="{0D108BD9-81ED-4DB2-BD59-A6C34878D82A}">
                    <a16:rowId xmlns:a16="http://schemas.microsoft.com/office/drawing/2014/main" val="4102109305"/>
                  </a:ext>
                </a:extLst>
              </a:tr>
              <a:tr h="0">
                <a:tc>
                  <a:txBody>
                    <a:bodyPr/>
                    <a:lstStyle/>
                    <a:p>
                      <a:r>
                        <a:rPr lang="en-US" sz="1800" dirty="0"/>
                        <a:t>USA-183</a:t>
                      </a:r>
                    </a:p>
                  </a:txBody>
                  <a:tcPr/>
                </a:tc>
                <a:tc>
                  <a:txBody>
                    <a:bodyPr/>
                    <a:lstStyle/>
                    <a:p>
                      <a:r>
                        <a:rPr lang="en-US" sz="1800" dirty="0"/>
                        <a:t>IIRM-1</a:t>
                      </a:r>
                    </a:p>
                  </a:txBody>
                  <a:tcPr/>
                </a:tc>
                <a:tc>
                  <a:txBody>
                    <a:bodyPr/>
                    <a:lstStyle/>
                    <a:p>
                      <a:r>
                        <a:rPr lang="en-US" sz="1800" dirty="0"/>
                        <a:t>17</a:t>
                      </a:r>
                    </a:p>
                  </a:txBody>
                  <a:tcPr/>
                </a:tc>
                <a:tc>
                  <a:txBody>
                    <a:bodyPr/>
                    <a:lstStyle/>
                    <a:p>
                      <a:r>
                        <a:rPr lang="en-US" sz="1800" dirty="0"/>
                        <a:t>1+4</a:t>
                      </a:r>
                    </a:p>
                  </a:txBody>
                  <a:tcPr/>
                </a:tc>
                <a:extLst>
                  <a:ext uri="{0D108BD9-81ED-4DB2-BD59-A6C34878D82A}">
                    <a16:rowId xmlns:a16="http://schemas.microsoft.com/office/drawing/2014/main" val="1558000404"/>
                  </a:ext>
                </a:extLst>
              </a:tr>
              <a:tr h="0">
                <a:tc>
                  <a:txBody>
                    <a:bodyPr/>
                    <a:lstStyle/>
                    <a:p>
                      <a:r>
                        <a:rPr lang="en-US" sz="1800" dirty="0"/>
                        <a:t>Magellan</a:t>
                      </a:r>
                    </a:p>
                  </a:txBody>
                  <a:tcPr/>
                </a:tc>
                <a:tc>
                  <a:txBody>
                    <a:bodyPr/>
                    <a:lstStyle/>
                    <a:p>
                      <a:r>
                        <a:rPr lang="en-US" sz="1800" dirty="0"/>
                        <a:t>III</a:t>
                      </a:r>
                    </a:p>
                  </a:txBody>
                  <a:tcPr/>
                </a:tc>
                <a:tc>
                  <a:txBody>
                    <a:bodyPr/>
                    <a:lstStyle/>
                    <a:p>
                      <a:r>
                        <a:rPr lang="en-US" sz="1800" dirty="0"/>
                        <a:t>18</a:t>
                      </a:r>
                    </a:p>
                  </a:txBody>
                  <a:tcPr/>
                </a:tc>
                <a:tc>
                  <a:txBody>
                    <a:bodyPr/>
                    <a:lstStyle/>
                    <a:p>
                      <a:r>
                        <a:rPr lang="en-US" sz="1800" dirty="0"/>
                        <a:t>2+5</a:t>
                      </a:r>
                    </a:p>
                  </a:txBody>
                  <a:tcPr/>
                </a:tc>
                <a:extLst>
                  <a:ext uri="{0D108BD9-81ED-4DB2-BD59-A6C34878D82A}">
                    <a16:rowId xmlns:a16="http://schemas.microsoft.com/office/drawing/2014/main" val="4052436435"/>
                  </a:ext>
                </a:extLst>
              </a:tr>
              <a:tr h="0">
                <a:tc>
                  <a:txBody>
                    <a:bodyPr/>
                    <a:lstStyle/>
                    <a:p>
                      <a:r>
                        <a:rPr lang="en-US" sz="1800" dirty="0"/>
                        <a:t>USA-177</a:t>
                      </a:r>
                    </a:p>
                  </a:txBody>
                  <a:tcPr/>
                </a:tc>
                <a:tc>
                  <a:txBody>
                    <a:bodyPr/>
                    <a:lstStyle/>
                    <a:p>
                      <a:r>
                        <a:rPr lang="en-US" sz="1800" dirty="0"/>
                        <a:t>IIR-11</a:t>
                      </a:r>
                    </a:p>
                  </a:txBody>
                  <a:tcPr/>
                </a:tc>
                <a:tc>
                  <a:txBody>
                    <a:bodyPr/>
                    <a:lstStyle/>
                    <a:p>
                      <a:r>
                        <a:rPr lang="en-US" sz="1800" dirty="0"/>
                        <a:t>19</a:t>
                      </a:r>
                    </a:p>
                  </a:txBody>
                  <a:tcPr/>
                </a:tc>
                <a:tc>
                  <a:txBody>
                    <a:bodyPr/>
                    <a:lstStyle/>
                    <a:p>
                      <a:r>
                        <a:rPr lang="en-US" sz="1800" dirty="0"/>
                        <a:t>3+6</a:t>
                      </a:r>
                    </a:p>
                  </a:txBody>
                  <a:tcPr/>
                </a:tc>
                <a:extLst>
                  <a:ext uri="{0D108BD9-81ED-4DB2-BD59-A6C34878D82A}">
                    <a16:rowId xmlns:a16="http://schemas.microsoft.com/office/drawing/2014/main" val="621503583"/>
                  </a:ext>
                </a:extLst>
              </a:tr>
              <a:tr h="0">
                <a:tc>
                  <a:txBody>
                    <a:bodyPr/>
                    <a:lstStyle/>
                    <a:p>
                      <a:r>
                        <a:rPr lang="en-US" sz="1800" dirty="0"/>
                        <a:t>USA-150</a:t>
                      </a:r>
                    </a:p>
                  </a:txBody>
                  <a:tcPr/>
                </a:tc>
                <a:tc>
                  <a:txBody>
                    <a:bodyPr/>
                    <a:lstStyle/>
                    <a:p>
                      <a:r>
                        <a:rPr lang="en-US" sz="1800" dirty="0"/>
                        <a:t>IIR-4</a:t>
                      </a:r>
                    </a:p>
                  </a:txBody>
                  <a:tcPr/>
                </a:tc>
                <a:tc>
                  <a:txBody>
                    <a:bodyPr/>
                    <a:lstStyle/>
                    <a:p>
                      <a:r>
                        <a:rPr lang="en-US" sz="1800" dirty="0"/>
                        <a:t>20</a:t>
                      </a:r>
                    </a:p>
                  </a:txBody>
                  <a:tcPr/>
                </a:tc>
                <a:tc>
                  <a:txBody>
                    <a:bodyPr/>
                    <a:lstStyle/>
                    <a:p>
                      <a:r>
                        <a:rPr lang="en-US" sz="1800" dirty="0"/>
                        <a:t>4+7</a:t>
                      </a:r>
                    </a:p>
                  </a:txBody>
                  <a:tcPr/>
                </a:tc>
                <a:extLst>
                  <a:ext uri="{0D108BD9-81ED-4DB2-BD59-A6C34878D82A}">
                    <a16:rowId xmlns:a16="http://schemas.microsoft.com/office/drawing/2014/main" val="1310256794"/>
                  </a:ext>
                </a:extLst>
              </a:tr>
              <a:tr h="0">
                <a:tc>
                  <a:txBody>
                    <a:bodyPr/>
                    <a:lstStyle/>
                    <a:p>
                      <a:r>
                        <a:rPr lang="en-US" sz="1800" dirty="0"/>
                        <a:t>USA-168</a:t>
                      </a:r>
                    </a:p>
                  </a:txBody>
                  <a:tcPr/>
                </a:tc>
                <a:tc>
                  <a:txBody>
                    <a:bodyPr/>
                    <a:lstStyle/>
                    <a:p>
                      <a:r>
                        <a:rPr lang="en-US" sz="1800" dirty="0"/>
                        <a:t>IIR-9</a:t>
                      </a:r>
                    </a:p>
                  </a:txBody>
                  <a:tcPr/>
                </a:tc>
                <a:tc>
                  <a:txBody>
                    <a:bodyPr/>
                    <a:lstStyle/>
                    <a:p>
                      <a:r>
                        <a:rPr lang="en-US" sz="1800" dirty="0"/>
                        <a:t>21</a:t>
                      </a:r>
                    </a:p>
                  </a:txBody>
                  <a:tcPr/>
                </a:tc>
                <a:tc>
                  <a:txBody>
                    <a:bodyPr/>
                    <a:lstStyle/>
                    <a:p>
                      <a:r>
                        <a:rPr lang="en-US" sz="1800" dirty="0"/>
                        <a:t>5+8</a:t>
                      </a:r>
                    </a:p>
                  </a:txBody>
                  <a:tcPr/>
                </a:tc>
                <a:extLst>
                  <a:ext uri="{0D108BD9-81ED-4DB2-BD59-A6C34878D82A}">
                    <a16:rowId xmlns:a16="http://schemas.microsoft.com/office/drawing/2014/main" val="2551537190"/>
                  </a:ext>
                </a:extLst>
              </a:tr>
              <a:tr h="0">
                <a:tc>
                  <a:txBody>
                    <a:bodyPr/>
                    <a:lstStyle/>
                    <a:p>
                      <a:r>
                        <a:rPr lang="en-US" sz="1800" dirty="0"/>
                        <a:t>NAVSTAR 48</a:t>
                      </a:r>
                    </a:p>
                  </a:txBody>
                  <a:tcPr/>
                </a:tc>
                <a:tc>
                  <a:txBody>
                    <a:bodyPr/>
                    <a:lstStyle/>
                    <a:p>
                      <a:r>
                        <a:rPr lang="en-US" sz="1800" dirty="0"/>
                        <a:t>IIR-5</a:t>
                      </a:r>
                    </a:p>
                  </a:txBody>
                  <a:tcPr/>
                </a:tc>
                <a:tc>
                  <a:txBody>
                    <a:bodyPr/>
                    <a:lstStyle/>
                    <a:p>
                      <a:r>
                        <a:rPr lang="en-US" sz="1800" dirty="0"/>
                        <a:t>22</a:t>
                      </a:r>
                    </a:p>
                  </a:txBody>
                  <a:tcPr/>
                </a:tc>
                <a:tc>
                  <a:txBody>
                    <a:bodyPr/>
                    <a:lstStyle/>
                    <a:p>
                      <a:r>
                        <a:rPr lang="en-US" sz="1800" dirty="0"/>
                        <a:t>6+9</a:t>
                      </a:r>
                    </a:p>
                  </a:txBody>
                  <a:tcPr/>
                </a:tc>
                <a:extLst>
                  <a:ext uri="{0D108BD9-81ED-4DB2-BD59-A6C34878D82A}">
                    <a16:rowId xmlns:a16="http://schemas.microsoft.com/office/drawing/2014/main" val="248911947"/>
                  </a:ext>
                </a:extLst>
              </a:tr>
              <a:tr h="0">
                <a:tc>
                  <a:txBody>
                    <a:bodyPr/>
                    <a:lstStyle/>
                    <a:p>
                      <a:r>
                        <a:rPr lang="en-US" sz="1800" dirty="0"/>
                        <a:t>Henson</a:t>
                      </a:r>
                    </a:p>
                  </a:txBody>
                  <a:tcPr/>
                </a:tc>
                <a:tc>
                  <a:txBody>
                    <a:bodyPr/>
                    <a:lstStyle/>
                    <a:p>
                      <a:r>
                        <a:rPr lang="en-US" sz="1800" dirty="0"/>
                        <a:t>III</a:t>
                      </a:r>
                    </a:p>
                  </a:txBody>
                  <a:tcPr/>
                </a:tc>
                <a:tc>
                  <a:txBody>
                    <a:bodyPr/>
                    <a:lstStyle/>
                    <a:p>
                      <a:r>
                        <a:rPr lang="en-US" sz="1800" dirty="0"/>
                        <a:t>23</a:t>
                      </a:r>
                    </a:p>
                  </a:txBody>
                  <a:tcPr/>
                </a:tc>
                <a:tc>
                  <a:txBody>
                    <a:bodyPr/>
                    <a:lstStyle/>
                    <a:p>
                      <a:r>
                        <a:rPr lang="en-US" sz="1800" dirty="0"/>
                        <a:t>1+3</a:t>
                      </a:r>
                    </a:p>
                  </a:txBody>
                  <a:tcPr/>
                </a:tc>
                <a:extLst>
                  <a:ext uri="{0D108BD9-81ED-4DB2-BD59-A6C34878D82A}">
                    <a16:rowId xmlns:a16="http://schemas.microsoft.com/office/drawing/2014/main" val="3235355793"/>
                  </a:ext>
                </a:extLst>
              </a:tr>
              <a:tr h="0">
                <a:tc>
                  <a:txBody>
                    <a:bodyPr/>
                    <a:lstStyle/>
                    <a:p>
                      <a:r>
                        <a:rPr lang="en-US" sz="1800" dirty="0"/>
                        <a:t>NAVSTAR 67</a:t>
                      </a:r>
                    </a:p>
                  </a:txBody>
                  <a:tcPr/>
                </a:tc>
                <a:tc>
                  <a:txBody>
                    <a:bodyPr/>
                    <a:lstStyle/>
                    <a:p>
                      <a:r>
                        <a:rPr lang="en-US" sz="1800" dirty="0"/>
                        <a:t>IIF-3</a:t>
                      </a:r>
                    </a:p>
                  </a:txBody>
                  <a:tcPr/>
                </a:tc>
                <a:tc>
                  <a:txBody>
                    <a:bodyPr/>
                    <a:lstStyle/>
                    <a:p>
                      <a:r>
                        <a:rPr lang="en-US" sz="1800" dirty="0"/>
                        <a:t>24</a:t>
                      </a:r>
                    </a:p>
                  </a:txBody>
                  <a:tcPr/>
                </a:tc>
                <a:tc>
                  <a:txBody>
                    <a:bodyPr/>
                    <a:lstStyle/>
                    <a:p>
                      <a:r>
                        <a:rPr lang="en-US" sz="1800" dirty="0"/>
                        <a:t>4+6</a:t>
                      </a:r>
                    </a:p>
                  </a:txBody>
                  <a:tcPr/>
                </a:tc>
                <a:extLst>
                  <a:ext uri="{0D108BD9-81ED-4DB2-BD59-A6C34878D82A}">
                    <a16:rowId xmlns:a16="http://schemas.microsoft.com/office/drawing/2014/main" val="3684554961"/>
                  </a:ext>
                </a:extLst>
              </a:tr>
              <a:tr h="0">
                <a:tc>
                  <a:txBody>
                    <a:bodyPr/>
                    <a:lstStyle/>
                    <a:p>
                      <a:r>
                        <a:rPr lang="en-US" sz="1800" dirty="0"/>
                        <a:t>NAVSTAR 65</a:t>
                      </a:r>
                    </a:p>
                  </a:txBody>
                  <a:tcPr/>
                </a:tc>
                <a:tc>
                  <a:txBody>
                    <a:bodyPr/>
                    <a:lstStyle/>
                    <a:p>
                      <a:r>
                        <a:rPr lang="en-US" sz="1800" dirty="0"/>
                        <a:t>IIF SV-1</a:t>
                      </a:r>
                    </a:p>
                  </a:txBody>
                  <a:tcPr/>
                </a:tc>
                <a:tc>
                  <a:txBody>
                    <a:bodyPr/>
                    <a:lstStyle/>
                    <a:p>
                      <a:r>
                        <a:rPr lang="en-US" sz="1800" dirty="0"/>
                        <a:t>25</a:t>
                      </a:r>
                    </a:p>
                  </a:txBody>
                  <a:tcPr/>
                </a:tc>
                <a:tc>
                  <a:txBody>
                    <a:bodyPr/>
                    <a:lstStyle/>
                    <a:p>
                      <a:r>
                        <a:rPr lang="en-US" sz="1800" dirty="0"/>
                        <a:t>5+7</a:t>
                      </a:r>
                    </a:p>
                  </a:txBody>
                  <a:tcPr/>
                </a:tc>
                <a:extLst>
                  <a:ext uri="{0D108BD9-81ED-4DB2-BD59-A6C34878D82A}">
                    <a16:rowId xmlns:a16="http://schemas.microsoft.com/office/drawing/2014/main" val="3899345701"/>
                  </a:ext>
                </a:extLst>
              </a:tr>
              <a:tr h="0">
                <a:tc>
                  <a:txBody>
                    <a:bodyPr/>
                    <a:lstStyle/>
                    <a:p>
                      <a:r>
                        <a:rPr lang="en-US" sz="1800" dirty="0"/>
                        <a:t>NAVSTAR 73</a:t>
                      </a:r>
                    </a:p>
                  </a:txBody>
                  <a:tcPr/>
                </a:tc>
                <a:tc>
                  <a:txBody>
                    <a:bodyPr/>
                    <a:lstStyle/>
                    <a:p>
                      <a:r>
                        <a:rPr lang="en-US" sz="1800" dirty="0"/>
                        <a:t>IIF-9</a:t>
                      </a:r>
                    </a:p>
                  </a:txBody>
                  <a:tcPr/>
                </a:tc>
                <a:tc>
                  <a:txBody>
                    <a:bodyPr/>
                    <a:lstStyle/>
                    <a:p>
                      <a:r>
                        <a:rPr lang="en-US" sz="1800" dirty="0"/>
                        <a:t>26</a:t>
                      </a:r>
                    </a:p>
                  </a:txBody>
                  <a:tcPr/>
                </a:tc>
                <a:tc>
                  <a:txBody>
                    <a:bodyPr/>
                    <a:lstStyle/>
                    <a:p>
                      <a:r>
                        <a:rPr lang="en-US" sz="1800" dirty="0"/>
                        <a:t>6+8</a:t>
                      </a:r>
                    </a:p>
                  </a:txBody>
                  <a:tcPr/>
                </a:tc>
                <a:extLst>
                  <a:ext uri="{0D108BD9-81ED-4DB2-BD59-A6C34878D82A}">
                    <a16:rowId xmlns:a16="http://schemas.microsoft.com/office/drawing/2014/main" val="2179745627"/>
                  </a:ext>
                </a:extLst>
              </a:tr>
              <a:tr h="0">
                <a:tc>
                  <a:txBody>
                    <a:bodyPr/>
                    <a:lstStyle/>
                    <a:p>
                      <a:r>
                        <a:rPr lang="en-US" sz="1800" dirty="0"/>
                        <a:t>Vega</a:t>
                      </a:r>
                    </a:p>
                  </a:txBody>
                  <a:tcPr/>
                </a:tc>
                <a:tc>
                  <a:txBody>
                    <a:bodyPr/>
                    <a:lstStyle/>
                    <a:p>
                      <a:r>
                        <a:rPr lang="en-US" sz="1800" dirty="0"/>
                        <a:t>IIF-4</a:t>
                      </a:r>
                    </a:p>
                  </a:txBody>
                  <a:tcPr/>
                </a:tc>
                <a:tc>
                  <a:txBody>
                    <a:bodyPr/>
                    <a:lstStyle/>
                    <a:p>
                      <a:r>
                        <a:rPr lang="en-US" sz="1800" dirty="0"/>
                        <a:t>27</a:t>
                      </a:r>
                    </a:p>
                  </a:txBody>
                  <a:tcPr/>
                </a:tc>
                <a:tc>
                  <a:txBody>
                    <a:bodyPr/>
                    <a:lstStyle/>
                    <a:p>
                      <a:r>
                        <a:rPr lang="en-US" sz="1800" dirty="0"/>
                        <a:t>7+9</a:t>
                      </a:r>
                    </a:p>
                  </a:txBody>
                  <a:tcPr/>
                </a:tc>
                <a:extLst>
                  <a:ext uri="{0D108BD9-81ED-4DB2-BD59-A6C34878D82A}">
                    <a16:rowId xmlns:a16="http://schemas.microsoft.com/office/drawing/2014/main" val="3895042145"/>
                  </a:ext>
                </a:extLst>
              </a:tr>
              <a:tr h="0">
                <a:tc>
                  <a:txBody>
                    <a:bodyPr/>
                    <a:lstStyle/>
                    <a:p>
                      <a:r>
                        <a:rPr lang="en-US" sz="1800" dirty="0"/>
                        <a:t>Earhart</a:t>
                      </a:r>
                    </a:p>
                  </a:txBody>
                  <a:tcPr/>
                </a:tc>
                <a:tc>
                  <a:txBody>
                    <a:bodyPr/>
                    <a:lstStyle/>
                    <a:p>
                      <a:r>
                        <a:rPr lang="en-US" sz="1800" dirty="0"/>
                        <a:t>III</a:t>
                      </a:r>
                    </a:p>
                  </a:txBody>
                  <a:tcPr/>
                </a:tc>
                <a:tc>
                  <a:txBody>
                    <a:bodyPr/>
                    <a:lstStyle/>
                    <a:p>
                      <a:r>
                        <a:rPr lang="en-US" sz="1800" dirty="0"/>
                        <a:t>28</a:t>
                      </a:r>
                    </a:p>
                  </a:txBody>
                  <a:tcPr/>
                </a:tc>
                <a:tc>
                  <a:txBody>
                    <a:bodyPr/>
                    <a:lstStyle/>
                    <a:p>
                      <a:r>
                        <a:rPr lang="en-US" sz="1800" dirty="0"/>
                        <a:t>8+10</a:t>
                      </a:r>
                    </a:p>
                  </a:txBody>
                  <a:tcPr/>
                </a:tc>
                <a:extLst>
                  <a:ext uri="{0D108BD9-81ED-4DB2-BD59-A6C34878D82A}">
                    <a16:rowId xmlns:a16="http://schemas.microsoft.com/office/drawing/2014/main" val="274717287"/>
                  </a:ext>
                </a:extLst>
              </a:tr>
              <a:tr h="0">
                <a:tc>
                  <a:txBody>
                    <a:bodyPr/>
                    <a:lstStyle/>
                    <a:p>
                      <a:r>
                        <a:rPr lang="en-US" sz="1800" dirty="0"/>
                        <a:t>USA-199</a:t>
                      </a:r>
                    </a:p>
                  </a:txBody>
                  <a:tcPr/>
                </a:tc>
                <a:tc>
                  <a:txBody>
                    <a:bodyPr/>
                    <a:lstStyle/>
                    <a:p>
                      <a:r>
                        <a:rPr lang="en-US" sz="1800" dirty="0"/>
                        <a:t>IIRM-5</a:t>
                      </a:r>
                    </a:p>
                  </a:txBody>
                  <a:tcPr/>
                </a:tc>
                <a:tc>
                  <a:txBody>
                    <a:bodyPr/>
                    <a:lstStyle/>
                    <a:p>
                      <a:r>
                        <a:rPr lang="en-US" sz="1800" dirty="0"/>
                        <a:t>29</a:t>
                      </a:r>
                    </a:p>
                  </a:txBody>
                  <a:tcPr/>
                </a:tc>
                <a:tc>
                  <a:txBody>
                    <a:bodyPr/>
                    <a:lstStyle/>
                    <a:p>
                      <a:r>
                        <a:rPr lang="en-US" sz="1800" dirty="0"/>
                        <a:t>1+6</a:t>
                      </a:r>
                    </a:p>
                  </a:txBody>
                  <a:tcPr/>
                </a:tc>
                <a:extLst>
                  <a:ext uri="{0D108BD9-81ED-4DB2-BD59-A6C34878D82A}">
                    <a16:rowId xmlns:a16="http://schemas.microsoft.com/office/drawing/2014/main" val="1712630209"/>
                  </a:ext>
                </a:extLst>
              </a:tr>
              <a:tr h="0">
                <a:tc>
                  <a:txBody>
                    <a:bodyPr/>
                    <a:lstStyle/>
                    <a:p>
                      <a:r>
                        <a:rPr lang="en-US" sz="1800" dirty="0"/>
                        <a:t>NAVSTAR 69</a:t>
                      </a:r>
                    </a:p>
                  </a:txBody>
                  <a:tcPr/>
                </a:tc>
                <a:tc>
                  <a:txBody>
                    <a:bodyPr/>
                    <a:lstStyle/>
                    <a:p>
                      <a:r>
                        <a:rPr lang="en-US" sz="1800" dirty="0"/>
                        <a:t>IIF-5</a:t>
                      </a:r>
                    </a:p>
                  </a:txBody>
                  <a:tcPr/>
                </a:tc>
                <a:tc>
                  <a:txBody>
                    <a:bodyPr/>
                    <a:lstStyle/>
                    <a:p>
                      <a:r>
                        <a:rPr lang="en-US" sz="1800" dirty="0"/>
                        <a:t>30</a:t>
                      </a:r>
                    </a:p>
                  </a:txBody>
                  <a:tcPr/>
                </a:tc>
                <a:tc>
                  <a:txBody>
                    <a:bodyPr/>
                    <a:lstStyle/>
                    <a:p>
                      <a:r>
                        <a:rPr lang="en-US" sz="1800" dirty="0"/>
                        <a:t>2+7</a:t>
                      </a:r>
                    </a:p>
                  </a:txBody>
                  <a:tcPr/>
                </a:tc>
                <a:extLst>
                  <a:ext uri="{0D108BD9-81ED-4DB2-BD59-A6C34878D82A}">
                    <a16:rowId xmlns:a16="http://schemas.microsoft.com/office/drawing/2014/main" val="731918344"/>
                  </a:ext>
                </a:extLst>
              </a:tr>
              <a:tr h="0">
                <a:tc>
                  <a:txBody>
                    <a:bodyPr/>
                    <a:lstStyle/>
                    <a:p>
                      <a:r>
                        <a:rPr lang="en-US" sz="1800" dirty="0"/>
                        <a:t>USA-190</a:t>
                      </a:r>
                    </a:p>
                  </a:txBody>
                  <a:tcPr/>
                </a:tc>
                <a:tc>
                  <a:txBody>
                    <a:bodyPr/>
                    <a:lstStyle/>
                    <a:p>
                      <a:r>
                        <a:rPr lang="en-US" sz="1800" dirty="0"/>
                        <a:t>IIRM-2</a:t>
                      </a:r>
                    </a:p>
                  </a:txBody>
                  <a:tcPr/>
                </a:tc>
                <a:tc>
                  <a:txBody>
                    <a:bodyPr/>
                    <a:lstStyle/>
                    <a:p>
                      <a:r>
                        <a:rPr lang="en-US" sz="1800" dirty="0"/>
                        <a:t>31</a:t>
                      </a:r>
                    </a:p>
                  </a:txBody>
                  <a:tcPr/>
                </a:tc>
                <a:tc>
                  <a:txBody>
                    <a:bodyPr/>
                    <a:lstStyle/>
                    <a:p>
                      <a:r>
                        <a:rPr lang="en-US" sz="1800" dirty="0"/>
                        <a:t>3+8</a:t>
                      </a:r>
                    </a:p>
                  </a:txBody>
                  <a:tcPr/>
                </a:tc>
                <a:extLst>
                  <a:ext uri="{0D108BD9-81ED-4DB2-BD59-A6C34878D82A}">
                    <a16:rowId xmlns:a16="http://schemas.microsoft.com/office/drawing/2014/main" val="3686302647"/>
                  </a:ext>
                </a:extLst>
              </a:tr>
              <a:tr h="0">
                <a:tc>
                  <a:txBody>
                    <a:bodyPr/>
                    <a:lstStyle/>
                    <a:p>
                      <a:r>
                        <a:rPr lang="en-US" sz="1800" dirty="0"/>
                        <a:t>USA-266</a:t>
                      </a:r>
                    </a:p>
                  </a:txBody>
                  <a:tcPr/>
                </a:tc>
                <a:tc>
                  <a:txBody>
                    <a:bodyPr/>
                    <a:lstStyle/>
                    <a:p>
                      <a:r>
                        <a:rPr lang="en-US" sz="1800" dirty="0"/>
                        <a:t>IIF-12</a:t>
                      </a:r>
                    </a:p>
                  </a:txBody>
                  <a:tcPr/>
                </a:tc>
                <a:tc>
                  <a:txBody>
                    <a:bodyPr/>
                    <a:lstStyle/>
                    <a:p>
                      <a:r>
                        <a:rPr lang="en-US" sz="1800" dirty="0"/>
                        <a:t>32</a:t>
                      </a:r>
                    </a:p>
                  </a:txBody>
                  <a:tcPr/>
                </a:tc>
                <a:tc>
                  <a:txBody>
                    <a:bodyPr/>
                    <a:lstStyle/>
                    <a:p>
                      <a:r>
                        <a:rPr lang="en-US" sz="1800" dirty="0"/>
                        <a:t>4+9</a:t>
                      </a:r>
                    </a:p>
                  </a:txBody>
                  <a:tcPr/>
                </a:tc>
                <a:extLst>
                  <a:ext uri="{0D108BD9-81ED-4DB2-BD59-A6C34878D82A}">
                    <a16:rowId xmlns:a16="http://schemas.microsoft.com/office/drawing/2014/main" val="3065143990"/>
                  </a:ext>
                </a:extLst>
              </a:tr>
            </a:tbl>
          </a:graphicData>
        </a:graphic>
      </p:graphicFrame>
      <p:pic>
        <p:nvPicPr>
          <p:cNvPr id="1035" name="Picture 11">
            <a:extLst>
              <a:ext uri="{FF2B5EF4-FFF2-40B4-BE49-F238E27FC236}">
                <a16:creationId xmlns:a16="http://schemas.microsoft.com/office/drawing/2014/main" id="{FE5720BF-36D1-8879-075A-63ACAFBF7FD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010" t="8030" r="13807" b="10870"/>
          <a:stretch/>
        </p:blipFill>
        <p:spPr bwMode="auto">
          <a:xfrm>
            <a:off x="4212824" y="8450469"/>
            <a:ext cx="6756559" cy="6065932"/>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CB47584E-A664-429C-70F0-A67AD00E6F2C}"/>
              </a:ext>
            </a:extLst>
          </p:cNvPr>
          <p:cNvSpPr txBox="1">
            <a:spLocks/>
          </p:cNvSpPr>
          <p:nvPr/>
        </p:nvSpPr>
        <p:spPr>
          <a:xfrm>
            <a:off x="22120210" y="1617392"/>
            <a:ext cx="10582656" cy="2267287"/>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buFont typeface="Arial" pitchFamily="34" charset="0"/>
              <a:buNone/>
              <a:defRPr/>
            </a:pPr>
            <a:r>
              <a:rPr lang="en-US" sz="5400" b="1" dirty="0">
                <a:solidFill>
                  <a:schemeClr val="tx1"/>
                </a:solidFill>
                <a:latin typeface="Times New Roman" panose="02020603050405020304" pitchFamily="18" charset="0"/>
                <a:cs typeface="Times New Roman" panose="02020603050405020304" pitchFamily="18" charset="0"/>
              </a:rPr>
              <a:t>Methods</a:t>
            </a:r>
          </a:p>
          <a:p>
            <a:pPr marL="0" indent="0">
              <a:buNone/>
              <a:defRPr/>
            </a:pPr>
            <a:r>
              <a:rPr lang="en-US" sz="2800" dirty="0">
                <a:latin typeface="Times New Roman" panose="02020603050405020304" pitchFamily="18" charset="0"/>
                <a:cs typeface="Times New Roman" panose="02020603050405020304" pitchFamily="18" charset="0"/>
              </a:rPr>
              <a:t>I implemented my receiver code in GNURadio, a Python-based programming language popular among radio hobbyists:</a:t>
            </a:r>
          </a:p>
        </p:txBody>
      </p:sp>
      <p:pic>
        <p:nvPicPr>
          <p:cNvPr id="1045" name="Picture 21">
            <a:extLst>
              <a:ext uri="{FF2B5EF4-FFF2-40B4-BE49-F238E27FC236}">
                <a16:creationId xmlns:a16="http://schemas.microsoft.com/office/drawing/2014/main" id="{1A562387-6E15-5F4C-4F92-6B37D8FDE45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66105" y="4056683"/>
            <a:ext cx="10582656" cy="4147016"/>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7719403D-AEFC-F74E-4D32-2E119389185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3394" t="15847" r="12448" b="18952"/>
          <a:stretch/>
        </p:blipFill>
        <p:spPr bwMode="auto">
          <a:xfrm>
            <a:off x="22189204" y="10214910"/>
            <a:ext cx="10511517" cy="6206378"/>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8B08A796-B75E-8167-CB7B-A902CCFC53C7}"/>
              </a:ext>
            </a:extLst>
          </p:cNvPr>
          <p:cNvSpPr txBox="1">
            <a:spLocks/>
          </p:cNvSpPr>
          <p:nvPr/>
        </p:nvSpPr>
        <p:spPr>
          <a:xfrm>
            <a:off x="22162293" y="8270481"/>
            <a:ext cx="10582656" cy="1551194"/>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GPS data is transmitted in sets of five 6-second subframes composing 30-second frames. At the beginning of each subframe, a telemetry block is sent. This block always begins “10001011”. As such, it is easy to locate the telemetry block.</a:t>
            </a:r>
          </a:p>
        </p:txBody>
      </p:sp>
      <p:pic>
        <p:nvPicPr>
          <p:cNvPr id="1049" name="Picture 25">
            <a:extLst>
              <a:ext uri="{FF2B5EF4-FFF2-40B4-BE49-F238E27FC236}">
                <a16:creationId xmlns:a16="http://schemas.microsoft.com/office/drawing/2014/main" id="{0D060BA7-CA89-F9F7-D952-5BEBB4B3BA3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68789" y="16522084"/>
            <a:ext cx="10501442" cy="7490412"/>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a:extLst>
              <a:ext uri="{FF2B5EF4-FFF2-40B4-BE49-F238E27FC236}">
                <a16:creationId xmlns:a16="http://schemas.microsoft.com/office/drawing/2014/main" id="{289CCD5B-4F30-D649-039A-7A470A534482}"/>
              </a:ext>
            </a:extLst>
          </p:cNvPr>
          <p:cNvSpPr txBox="1">
            <a:spLocks/>
          </p:cNvSpPr>
          <p:nvPr/>
        </p:nvSpPr>
        <p:spPr>
          <a:xfrm>
            <a:off x="22289613" y="24278761"/>
            <a:ext cx="10582656" cy="1551194"/>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Due to extreme timing constraints, there is no failsafe to prevent GPS satellites from transmitting their TLM preamble incidentally. As such, it is necessary to wait 6 seconds and verify that it is in fact the TLM preamble being received.</a:t>
            </a:r>
          </a:p>
        </p:txBody>
      </p:sp>
      <p:sp>
        <p:nvSpPr>
          <p:cNvPr id="28" name="Content Placeholder 2">
            <a:extLst>
              <a:ext uri="{FF2B5EF4-FFF2-40B4-BE49-F238E27FC236}">
                <a16:creationId xmlns:a16="http://schemas.microsoft.com/office/drawing/2014/main" id="{8E611E5C-394F-07EC-B3D4-74C4CB618606}"/>
              </a:ext>
            </a:extLst>
          </p:cNvPr>
          <p:cNvSpPr txBox="1">
            <a:spLocks/>
          </p:cNvSpPr>
          <p:nvPr/>
        </p:nvSpPr>
        <p:spPr>
          <a:xfrm>
            <a:off x="33265205" y="1617392"/>
            <a:ext cx="10582656" cy="1879489"/>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buFont typeface="Arial" pitchFamily="34" charset="0"/>
              <a:buNone/>
              <a:defRPr/>
            </a:pPr>
            <a:r>
              <a:rPr lang="en-US" sz="5400" b="1" dirty="0">
                <a:solidFill>
                  <a:schemeClr val="tx1"/>
                </a:solidFill>
                <a:latin typeface="Times New Roman" panose="02020603050405020304" pitchFamily="18" charset="0"/>
                <a:cs typeface="Times New Roman" panose="02020603050405020304" pitchFamily="18" charset="0"/>
              </a:rPr>
              <a:t>Further Design</a:t>
            </a:r>
          </a:p>
          <a:p>
            <a:pPr marL="0" indent="0">
              <a:buNone/>
              <a:defRPr/>
            </a:pPr>
            <a:endParaRPr lang="en-US" sz="2800" dirty="0">
              <a:latin typeface="Times New Roman" panose="02020603050405020304" pitchFamily="18" charset="0"/>
              <a:cs typeface="Times New Roman" panose="02020603050405020304" pitchFamily="18" charset="0"/>
            </a:endParaRPr>
          </a:p>
        </p:txBody>
      </p:sp>
      <p:pic>
        <p:nvPicPr>
          <p:cNvPr id="1053" name="Picture 29">
            <a:extLst>
              <a:ext uri="{FF2B5EF4-FFF2-40B4-BE49-F238E27FC236}">
                <a16:creationId xmlns:a16="http://schemas.microsoft.com/office/drawing/2014/main" id="{F6C0F1FF-3CBA-83EE-7B4B-2352272DD2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61580" y="3156185"/>
            <a:ext cx="7313275" cy="4922395"/>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20595664-5155-D333-8CDC-818BE0674D4F}"/>
              </a:ext>
            </a:extLst>
          </p:cNvPr>
          <p:cNvSpPr txBox="1">
            <a:spLocks/>
          </p:cNvSpPr>
          <p:nvPr/>
        </p:nvSpPr>
        <p:spPr>
          <a:xfrm>
            <a:off x="33065266" y="3162840"/>
            <a:ext cx="3402746" cy="5041380"/>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Instead of using UTC like most satellites, GPS satellites use GPST, a sidereal timekeeping system. This is necessitated by their orbital pattern. This desynch between the Earth and its satellites complicates using their signals to calculate one’s position.</a:t>
            </a:r>
          </a:p>
        </p:txBody>
      </p:sp>
      <p:pic>
        <p:nvPicPr>
          <p:cNvPr id="1055" name="Picture 31">
            <a:extLst>
              <a:ext uri="{FF2B5EF4-FFF2-40B4-BE49-F238E27FC236}">
                <a16:creationId xmlns:a16="http://schemas.microsoft.com/office/drawing/2014/main" id="{8847444B-0212-27D8-4C8C-6EC01218B5D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b="6873"/>
          <a:stretch/>
        </p:blipFill>
        <p:spPr bwMode="auto">
          <a:xfrm>
            <a:off x="32995401" y="8574362"/>
            <a:ext cx="7217896" cy="5041378"/>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a:extLst>
              <a:ext uri="{FF2B5EF4-FFF2-40B4-BE49-F238E27FC236}">
                <a16:creationId xmlns:a16="http://schemas.microsoft.com/office/drawing/2014/main" id="{74E5AE0C-2024-6DDE-D84B-6F1DB7AA33F5}"/>
              </a:ext>
            </a:extLst>
          </p:cNvPr>
          <p:cNvSpPr txBox="1">
            <a:spLocks/>
          </p:cNvSpPr>
          <p:nvPr/>
        </p:nvSpPr>
        <p:spPr>
          <a:xfrm>
            <a:off x="39886440" y="8623622"/>
            <a:ext cx="3801935" cy="4653582"/>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Even if I had been able to successfully compensate for sidereal error, there is further compensation required to adjust for earth’s cyclical changes in rotation caused by Kepler’s Second Law. The IERS calculates this compensation and transmits it through the GPS satellites.</a:t>
            </a:r>
          </a:p>
        </p:txBody>
      </p:sp>
      <p:pic>
        <p:nvPicPr>
          <p:cNvPr id="1057" name="Picture 33">
            <a:extLst>
              <a:ext uri="{FF2B5EF4-FFF2-40B4-BE49-F238E27FC236}">
                <a16:creationId xmlns:a16="http://schemas.microsoft.com/office/drawing/2014/main" id="{069E33E9-F36B-11C4-ED1B-5B853A55750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904313" y="13662088"/>
            <a:ext cx="2879274" cy="2267254"/>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2">
            <a:extLst>
              <a:ext uri="{FF2B5EF4-FFF2-40B4-BE49-F238E27FC236}">
                <a16:creationId xmlns:a16="http://schemas.microsoft.com/office/drawing/2014/main" id="{B3D90B27-3124-E30D-36C7-B834B14FF324}"/>
              </a:ext>
            </a:extLst>
          </p:cNvPr>
          <p:cNvSpPr txBox="1">
            <a:spLocks/>
          </p:cNvSpPr>
          <p:nvPr/>
        </p:nvSpPr>
        <p:spPr>
          <a:xfrm>
            <a:off x="33038272" y="14069642"/>
            <a:ext cx="7614286" cy="1938992"/>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The challenge of calculating one’s exact position on the Earth is not trivial either. In Cartesian coordinates, distance can be calculated using the Pythagorean Theorem (pictured right). However, in spherical coordinates, distance is represented by:</a:t>
            </a:r>
          </a:p>
        </p:txBody>
      </p:sp>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3587E033-4EAA-E5A7-2CA5-4F49168CDDB4}"/>
                  </a:ext>
                </a:extLst>
              </p:cNvPr>
              <p:cNvSpPr txBox="1">
                <a:spLocks/>
              </p:cNvSpPr>
              <p:nvPr/>
            </p:nvSpPr>
            <p:spPr>
              <a:xfrm>
                <a:off x="33017969" y="16321234"/>
                <a:ext cx="10142467" cy="469616"/>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buFont typeface="Arial" pitchFamily="34" charset="0"/>
                  <a:buNone/>
                  <a:defRPr/>
                </a:pPr>
                <a14:m>
                  <m:oMathPara xmlns:m="http://schemas.openxmlformats.org/officeDocument/2006/math">
                    <m:oMathParaPr>
                      <m:jc m:val="centerGroup"/>
                    </m:oMathParaPr>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rPr>
                          </m:ctrlPr>
                        </m:radPr>
                        <m:deg/>
                        <m:e>
                          <m:sSup>
                            <m:sSupPr>
                              <m:ctrlPr>
                                <a:rPr lang="en-US" sz="280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𝑟</m:t>
                              </m:r>
                              <m:r>
                                <a:rPr lang="en-US" sz="2800" b="0" i="1" baseline="-25000" smtClean="0">
                                  <a:latin typeface="Cambria Math" panose="02040503050406030204" pitchFamily="18" charset="0"/>
                                  <a:cs typeface="Times New Roman" panose="02020603050405020304" pitchFamily="18" charset="0"/>
                                </a:rPr>
                                <m:t>𝑎</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𝑟</m:t>
                              </m:r>
                              <m:r>
                                <a:rPr lang="en-US" sz="2800" b="0" i="1" baseline="-25000" smtClean="0">
                                  <a:latin typeface="Cambria Math" panose="02040503050406030204" pitchFamily="18" charset="0"/>
                                  <a:cs typeface="Times New Roman" panose="02020603050405020304" pitchFamily="18" charset="0"/>
                                </a:rPr>
                                <m:t>𝑏</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−2</m:t>
                          </m:r>
                          <m:r>
                            <a:rPr lang="en-US" sz="2800" b="0" i="1" smtClean="0">
                              <a:latin typeface="Cambria Math" panose="02040503050406030204" pitchFamily="18" charset="0"/>
                              <a:cs typeface="Times New Roman" panose="02020603050405020304" pitchFamily="18" charset="0"/>
                            </a:rPr>
                            <m:t>𝑟𝑎𝑟𝑏</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𝑠𝑖𝑛</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𝑎</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𝑠𝑖𝑛</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𝑏</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𝑐𝑜𝑠</m:t>
                          </m:r>
                          <m:d>
                            <m:d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𝜑</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𝑎</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𝜑</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𝑏</m:t>
                              </m:r>
                            </m:e>
                          </m:d>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𝑐𝑜𝑠</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𝑎</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𝑐𝑜𝑠</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baseline="-25000" smtClean="0">
                              <a:latin typeface="Cambria Math" panose="02040503050406030204" pitchFamily="18" charset="0"/>
                              <a:ea typeface="Cambria Math" panose="02040503050406030204" pitchFamily="18" charset="0"/>
                              <a:cs typeface="Times New Roman" panose="02020603050405020304" pitchFamily="18" charset="0"/>
                            </a:rPr>
                            <m:t>𝑏</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e>
                      </m:rad>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32" name="Content Placeholder 2">
                <a:extLst>
                  <a:ext uri="{FF2B5EF4-FFF2-40B4-BE49-F238E27FC236}">
                    <a16:creationId xmlns:a16="http://schemas.microsoft.com/office/drawing/2014/main" id="{3587E033-4EAA-E5A7-2CA5-4F49168CDDB4}"/>
                  </a:ext>
                </a:extLst>
              </p:cNvPr>
              <p:cNvSpPr txBox="1">
                <a:spLocks noRot="1" noChangeAspect="1" noMove="1" noResize="1" noEditPoints="1" noAdjustHandles="1" noChangeArrowheads="1" noChangeShapeType="1" noTextEdit="1"/>
              </p:cNvSpPr>
              <p:nvPr/>
            </p:nvSpPr>
            <p:spPr>
              <a:xfrm>
                <a:off x="33017969" y="16321234"/>
                <a:ext cx="10142467" cy="469616"/>
              </a:xfrm>
              <a:prstGeom prst="rect">
                <a:avLst/>
              </a:prstGeom>
              <a:blipFill>
                <a:blip r:embed="rId18"/>
                <a:stretch>
                  <a:fillRect/>
                </a:stretch>
              </a:blipFill>
            </p:spPr>
            <p:txBody>
              <a:bodyPr/>
              <a:lstStyle/>
              <a:p>
                <a:r>
                  <a:rPr lang="en-US">
                    <a:noFill/>
                  </a:rPr>
                  <a:t> </a:t>
                </a:r>
              </a:p>
            </p:txBody>
          </p:sp>
        </mc:Fallback>
      </mc:AlternateContent>
      <p:sp>
        <p:nvSpPr>
          <p:cNvPr id="33" name="Content Placeholder 2">
            <a:extLst>
              <a:ext uri="{FF2B5EF4-FFF2-40B4-BE49-F238E27FC236}">
                <a16:creationId xmlns:a16="http://schemas.microsoft.com/office/drawing/2014/main" id="{99882E5F-4600-EA2B-A976-10A106EE08CF}"/>
              </a:ext>
            </a:extLst>
          </p:cNvPr>
          <p:cNvSpPr txBox="1">
            <a:spLocks/>
          </p:cNvSpPr>
          <p:nvPr/>
        </p:nvSpPr>
        <p:spPr>
          <a:xfrm>
            <a:off x="38475347" y="17576793"/>
            <a:ext cx="5385828" cy="2714589"/>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Earth, however, cannot be precisely modelled with spherical coordinates. Geodetic coordinates are required. Geodetic coordinates are specifically designed for math concerning oblate spheroids (like Earth). They have seven variables denoting position.</a:t>
            </a:r>
          </a:p>
        </p:txBody>
      </p:sp>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346258CA-26B8-4D8E-4E43-CEE3E19F342B}"/>
                  </a:ext>
                </a:extLst>
              </p:cNvPr>
              <p:cNvGraphicFramePr>
                <a:graphicFrameLocks noGrp="1"/>
              </p:cNvGraphicFramePr>
              <p:nvPr>
                <p:extLst>
                  <p:ext uri="{D42A27DB-BD31-4B8C-83A1-F6EECF244321}">
                    <p14:modId xmlns:p14="http://schemas.microsoft.com/office/powerpoint/2010/main" val="1669733808"/>
                  </p:ext>
                </p:extLst>
              </p:nvPr>
            </p:nvGraphicFramePr>
            <p:xfrm>
              <a:off x="32959919" y="17508353"/>
              <a:ext cx="5467100" cy="6291009"/>
            </p:xfrm>
            <a:graphic>
              <a:graphicData uri="http://schemas.openxmlformats.org/drawingml/2006/table">
                <a:tbl>
                  <a:tblPr firstRow="1" bandRow="1">
                    <a:tableStyleId>{5C22544A-7EE6-4342-B048-85BDC9FD1C3A}</a:tableStyleId>
                  </a:tblPr>
                  <a:tblGrid>
                    <a:gridCol w="1592826">
                      <a:extLst>
                        <a:ext uri="{9D8B030D-6E8A-4147-A177-3AD203B41FA5}">
                          <a16:colId xmlns:a16="http://schemas.microsoft.com/office/drawing/2014/main" val="4157750483"/>
                        </a:ext>
                      </a:extLst>
                    </a:gridCol>
                    <a:gridCol w="3874274">
                      <a:extLst>
                        <a:ext uri="{9D8B030D-6E8A-4147-A177-3AD203B41FA5}">
                          <a16:colId xmlns:a16="http://schemas.microsoft.com/office/drawing/2014/main" val="2878184217"/>
                        </a:ext>
                      </a:extLst>
                    </a:gridCol>
                  </a:tblGrid>
                  <a:tr h="370840">
                    <a:tc>
                      <a:txBody>
                        <a:bodyPr/>
                        <a:lstStyle/>
                        <a:p>
                          <a:r>
                            <a:rPr lang="en-US" sz="2800" dirty="0"/>
                            <a:t>Variable</a:t>
                          </a:r>
                        </a:p>
                      </a:txBody>
                      <a:tcPr/>
                    </a:tc>
                    <a:tc>
                      <a:txBody>
                        <a:bodyPr/>
                        <a:lstStyle/>
                        <a:p>
                          <a:r>
                            <a:rPr lang="en-US" sz="2800" dirty="0"/>
                            <a:t>Cartesian Equivalent</a:t>
                          </a:r>
                        </a:p>
                      </a:txBody>
                      <a:tcPr/>
                    </a:tc>
                    <a:extLst>
                      <a:ext uri="{0D108BD9-81ED-4DB2-BD59-A6C34878D82A}">
                        <a16:rowId xmlns:a16="http://schemas.microsoft.com/office/drawing/2014/main" val="2736072102"/>
                      </a:ext>
                    </a:extLst>
                  </a:tr>
                  <a:tr h="370840">
                    <a:tc>
                      <a:txBody>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𝜆</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arctan</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2</m:t>
                                    </m:r>
                                  </m:e>
                                  <m:sub>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𝑥</m:t>
                                        </m:r>
                                      </m:e>
                                    </m:d>
                                  </m:sub>
                                </m:sSub>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934015011"/>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𝑎</m:t>
                                </m:r>
                              </m:oMath>
                            </m:oMathPara>
                          </a14:m>
                          <a:endParaRPr lang="en-US" sz="2800" dirty="0"/>
                        </a:p>
                      </a:txBody>
                      <a:tcPr/>
                    </a:tc>
                    <a:tc>
                      <a:txBody>
                        <a:bodyPr/>
                        <a:lstStyle/>
                        <a:p>
                          <a:r>
                            <a:rPr lang="en-US" sz="2800" dirty="0"/>
                            <a:t>6,378,100 for Earth</a:t>
                          </a:r>
                        </a:p>
                      </a:txBody>
                      <a:tcPr/>
                    </a:tc>
                    <a:extLst>
                      <a:ext uri="{0D108BD9-81ED-4DB2-BD59-A6C34878D82A}">
                        <a16:rowId xmlns:a16="http://schemas.microsoft.com/office/drawing/2014/main" val="3686825423"/>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𝑏</m:t>
                                </m:r>
                              </m:oMath>
                            </m:oMathPara>
                          </a14:m>
                          <a:endParaRPr lang="en-US" sz="2800" dirty="0"/>
                        </a:p>
                      </a:txBody>
                      <a:tcPr/>
                    </a:tc>
                    <a:tc>
                      <a:txBody>
                        <a:bodyPr/>
                        <a:lstStyle/>
                        <a:p>
                          <a:r>
                            <a:rPr lang="en-US" sz="2800" dirty="0"/>
                            <a:t>6,356,800 for Earth</a:t>
                          </a:r>
                        </a:p>
                      </a:txBody>
                      <a:tcPr/>
                    </a:tc>
                    <a:extLst>
                      <a:ext uri="{0D108BD9-81ED-4DB2-BD59-A6C34878D82A}">
                        <a16:rowId xmlns:a16="http://schemas.microsoft.com/office/drawing/2014/main" val="529018424"/>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ad>
                                  <m:radPr>
                                    <m:degHide m:val="on"/>
                                    <m:ctrlPr>
                                      <a:rPr lang="en-US" sz="2800" i="1" smtClean="0">
                                        <a:latin typeface="Cambria Math" panose="02040503050406030204" pitchFamily="18" charset="0"/>
                                      </a:rPr>
                                    </m:ctrlPr>
                                  </m:radPr>
                                  <m:deg/>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2</m:t>
                                        </m:r>
                                      </m:sup>
                                    </m:sSup>
                                  </m:e>
                                </m:rad>
                              </m:oMath>
                            </m:oMathPara>
                          </a14:m>
                          <a:endParaRPr lang="en-US" sz="2800" dirty="0"/>
                        </a:p>
                      </a:txBody>
                      <a:tcPr/>
                    </a:tc>
                    <a:extLst>
                      <a:ext uri="{0D108BD9-81ED-4DB2-BD59-A6C34878D82A}">
                        <a16:rowId xmlns:a16="http://schemas.microsoft.com/office/drawing/2014/main" val="4088073382"/>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𝑁</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2</m:t>
                                        </m:r>
                                      </m:sup>
                                    </m:sSup>
                                  </m:num>
                                  <m:den>
                                    <m:rad>
                                      <m:radPr>
                                        <m:degHide m:val="on"/>
                                        <m:ctrlPr>
                                          <a:rPr lang="en-US" sz="2800" i="1" smtClean="0">
                                            <a:latin typeface="Cambria Math" panose="02040503050406030204" pitchFamily="18" charset="0"/>
                                          </a:rPr>
                                        </m:ctrlPr>
                                      </m:radPr>
                                      <m:deg/>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2</m:t>
                                            </m:r>
                                          </m:sup>
                                        </m:sSup>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𝑐𝑜𝑠</m:t>
                                            </m:r>
                                          </m:e>
                                          <m:sup>
                                            <m:r>
                                              <a:rPr lang="en-US" sz="2800" b="0" i="1" smtClean="0">
                                                <a:latin typeface="Cambria Math" panose="02040503050406030204" pitchFamily="18" charset="0"/>
                                              </a:rPr>
                                              <m:t>2</m:t>
                                            </m:r>
                                          </m:sup>
                                        </m:sSup>
                                        <m:r>
                                          <a:rPr lang="en-US" sz="2800" i="1" smtClean="0">
                                            <a:latin typeface="Cambria Math" panose="02040503050406030204" pitchFamily="18" charset="0"/>
                                            <a:ea typeface="Cambria Math" panose="02040503050406030204" pitchFamily="18" charset="0"/>
                                          </a:rPr>
                                          <m:t>𝜑</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𝑏</m:t>
                                            </m:r>
                                          </m:e>
                                          <m:sup>
                                            <m:r>
                                              <a:rPr lang="en-US" sz="2800" b="0" i="1" smtClean="0">
                                                <a:latin typeface="Cambria Math" panose="02040503050406030204" pitchFamily="18" charset="0"/>
                                                <a:ea typeface="Cambria Math" panose="02040503050406030204" pitchFamily="18" charset="0"/>
                                              </a:rPr>
                                              <m:t>2</m:t>
                                            </m:r>
                                          </m:sup>
                                        </m:sSup>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𝑠𝑖𝑛</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𝜑</m:t>
                                        </m:r>
                                      </m:e>
                                    </m:rad>
                                  </m:den>
                                </m:f>
                              </m:oMath>
                            </m:oMathPara>
                          </a14:m>
                          <a:endParaRPr lang="en-US" sz="2800" dirty="0"/>
                        </a:p>
                      </a:txBody>
                      <a:tcPr/>
                    </a:tc>
                    <a:extLst>
                      <a:ext uri="{0D108BD9-81ED-4DB2-BD59-A6C34878D82A}">
                        <a16:rowId xmlns:a16="http://schemas.microsoft.com/office/drawing/2014/main" val="3441901293"/>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h</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𝑝</m:t>
                                    </m:r>
                                  </m:num>
                                  <m:den>
                                    <m:r>
                                      <a:rPr lang="en-US" sz="2800" b="0" i="1" smtClean="0">
                                        <a:latin typeface="Cambria Math" panose="02040503050406030204" pitchFamily="18" charset="0"/>
                                      </a:rPr>
                                      <m:t>𝑐𝑜𝑠</m:t>
                                    </m:r>
                                    <m:r>
                                      <a:rPr lang="en-US" sz="2800" b="0" i="1" smtClean="0">
                                        <a:latin typeface="Cambria Math" panose="02040503050406030204" pitchFamily="18" charset="0"/>
                                        <a:ea typeface="Cambria Math" panose="02040503050406030204" pitchFamily="18" charset="0"/>
                                      </a:rPr>
                                      <m:t>𝜑</m:t>
                                    </m:r>
                                  </m:den>
                                </m:f>
                                <m:r>
                                  <a:rPr lang="en-US" sz="2800" b="0" i="1" smtClean="0">
                                    <a:latin typeface="Cambria Math" panose="02040503050406030204" pitchFamily="18" charset="0"/>
                                  </a:rPr>
                                  <m:t>−</m:t>
                                </m:r>
                                <m:r>
                                  <a:rPr lang="en-US" sz="2800" b="0" i="1" smtClean="0">
                                    <a:latin typeface="Cambria Math" panose="02040503050406030204" pitchFamily="18" charset="0"/>
                                  </a:rPr>
                                  <m:t>𝑁</m:t>
                                </m:r>
                              </m:oMath>
                            </m:oMathPara>
                          </a14:m>
                          <a:endParaRPr lang="en-US" sz="2800" dirty="0"/>
                        </a:p>
                      </a:txBody>
                      <a:tcPr/>
                    </a:tc>
                    <a:extLst>
                      <a:ext uri="{0D108BD9-81ED-4DB2-BD59-A6C34878D82A}">
                        <a16:rowId xmlns:a16="http://schemas.microsoft.com/office/drawing/2014/main" val="1907686069"/>
                      </a:ext>
                    </a:extLst>
                  </a:tr>
                  <a:tr h="370840">
                    <a:tc>
                      <a:txBody>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𝜑</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arctan</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𝑧</m:t>
                                        </m:r>
                                      </m:num>
                                      <m:den>
                                        <m:r>
                                          <a:rPr lang="en-US" sz="2800" b="0" i="1" smtClean="0">
                                            <a:latin typeface="Cambria Math" panose="02040503050406030204" pitchFamily="18" charset="0"/>
                                          </a:rPr>
                                          <m:t>𝑝</m:t>
                                        </m:r>
                                      </m:den>
                                    </m:f>
                                  </m:num>
                                  <m:den>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r>
                                          <a:rPr lang="en-US" sz="2800" b="0" i="1" smtClean="0">
                                            <a:latin typeface="Cambria Math" panose="02040503050406030204" pitchFamily="18" charset="0"/>
                                          </a:rPr>
                                          <m:t>𝑁</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h</m:t>
                                        </m:r>
                                      </m:den>
                                    </m:f>
                                  </m:den>
                                </m:f>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93708634"/>
                      </a:ext>
                    </a:extLst>
                  </a:tr>
                </a:tbl>
              </a:graphicData>
            </a:graphic>
          </p:graphicFrame>
        </mc:Choice>
        <mc:Fallback xmlns="">
          <p:graphicFrame>
            <p:nvGraphicFramePr>
              <p:cNvPr id="34" name="Table 33">
                <a:extLst>
                  <a:ext uri="{FF2B5EF4-FFF2-40B4-BE49-F238E27FC236}">
                    <a16:creationId xmlns:a16="http://schemas.microsoft.com/office/drawing/2014/main" id="{346258CA-26B8-4D8E-4E43-CEE3E19F342B}"/>
                  </a:ext>
                </a:extLst>
              </p:cNvPr>
              <p:cNvGraphicFramePr>
                <a:graphicFrameLocks noGrp="1"/>
              </p:cNvGraphicFramePr>
              <p:nvPr>
                <p:extLst>
                  <p:ext uri="{D42A27DB-BD31-4B8C-83A1-F6EECF244321}">
                    <p14:modId xmlns:p14="http://schemas.microsoft.com/office/powerpoint/2010/main" val="1669733808"/>
                  </p:ext>
                </p:extLst>
              </p:nvPr>
            </p:nvGraphicFramePr>
            <p:xfrm>
              <a:off x="32959919" y="17508353"/>
              <a:ext cx="5467100" cy="6291009"/>
            </p:xfrm>
            <a:graphic>
              <a:graphicData uri="http://schemas.openxmlformats.org/drawingml/2006/table">
                <a:tbl>
                  <a:tblPr firstRow="1" bandRow="1">
                    <a:tableStyleId>{5C22544A-7EE6-4342-B048-85BDC9FD1C3A}</a:tableStyleId>
                  </a:tblPr>
                  <a:tblGrid>
                    <a:gridCol w="1592826">
                      <a:extLst>
                        <a:ext uri="{9D8B030D-6E8A-4147-A177-3AD203B41FA5}">
                          <a16:colId xmlns:a16="http://schemas.microsoft.com/office/drawing/2014/main" val="4157750483"/>
                        </a:ext>
                      </a:extLst>
                    </a:gridCol>
                    <a:gridCol w="3874274">
                      <a:extLst>
                        <a:ext uri="{9D8B030D-6E8A-4147-A177-3AD203B41FA5}">
                          <a16:colId xmlns:a16="http://schemas.microsoft.com/office/drawing/2014/main" val="2878184217"/>
                        </a:ext>
                      </a:extLst>
                    </a:gridCol>
                  </a:tblGrid>
                  <a:tr h="518160">
                    <a:tc>
                      <a:txBody>
                        <a:bodyPr/>
                        <a:lstStyle/>
                        <a:p>
                          <a:r>
                            <a:rPr lang="en-US" sz="2800" dirty="0"/>
                            <a:t>Variable</a:t>
                          </a:r>
                        </a:p>
                      </a:txBody>
                      <a:tcPr/>
                    </a:tc>
                    <a:tc>
                      <a:txBody>
                        <a:bodyPr/>
                        <a:lstStyle/>
                        <a:p>
                          <a:r>
                            <a:rPr lang="en-US" sz="2800" dirty="0"/>
                            <a:t>Cartesian Equivalent</a:t>
                          </a:r>
                        </a:p>
                      </a:txBody>
                      <a:tcPr/>
                    </a:tc>
                    <a:extLst>
                      <a:ext uri="{0D108BD9-81ED-4DB2-BD59-A6C34878D82A}">
                        <a16:rowId xmlns:a16="http://schemas.microsoft.com/office/drawing/2014/main" val="2736072102"/>
                      </a:ext>
                    </a:extLst>
                  </a:tr>
                  <a:tr h="551815">
                    <a:tc>
                      <a:txBody>
                        <a:bodyPr/>
                        <a:lstStyle/>
                        <a:p>
                          <a:endParaRPr lang="en-US"/>
                        </a:p>
                      </a:txBody>
                      <a:tcPr>
                        <a:blipFill>
                          <a:blip r:embed="rId19"/>
                          <a:stretch>
                            <a:fillRect l="-382" t="-104396" r="-244275" b="-943956"/>
                          </a:stretch>
                        </a:blipFill>
                      </a:tcPr>
                    </a:tc>
                    <a:tc>
                      <a:txBody>
                        <a:bodyPr/>
                        <a:lstStyle/>
                        <a:p>
                          <a:endParaRPr lang="en-US"/>
                        </a:p>
                      </a:txBody>
                      <a:tcPr>
                        <a:blipFill>
                          <a:blip r:embed="rId19"/>
                          <a:stretch>
                            <a:fillRect l="-41352" t="-104396" r="-629" b="-943956"/>
                          </a:stretch>
                        </a:blipFill>
                      </a:tcPr>
                    </a:tc>
                    <a:extLst>
                      <a:ext uri="{0D108BD9-81ED-4DB2-BD59-A6C34878D82A}">
                        <a16:rowId xmlns:a16="http://schemas.microsoft.com/office/drawing/2014/main" val="3934015011"/>
                      </a:ext>
                    </a:extLst>
                  </a:tr>
                  <a:tr h="518160">
                    <a:tc>
                      <a:txBody>
                        <a:bodyPr/>
                        <a:lstStyle/>
                        <a:p>
                          <a:endParaRPr lang="en-US"/>
                        </a:p>
                      </a:txBody>
                      <a:tcPr>
                        <a:blipFill>
                          <a:blip r:embed="rId19"/>
                          <a:stretch>
                            <a:fillRect l="-382" t="-218824" r="-244275" b="-910588"/>
                          </a:stretch>
                        </a:blipFill>
                      </a:tcPr>
                    </a:tc>
                    <a:tc>
                      <a:txBody>
                        <a:bodyPr/>
                        <a:lstStyle/>
                        <a:p>
                          <a:r>
                            <a:rPr lang="en-US" sz="2800" dirty="0"/>
                            <a:t>6,378,100 for Earth</a:t>
                          </a:r>
                        </a:p>
                      </a:txBody>
                      <a:tcPr/>
                    </a:tc>
                    <a:extLst>
                      <a:ext uri="{0D108BD9-81ED-4DB2-BD59-A6C34878D82A}">
                        <a16:rowId xmlns:a16="http://schemas.microsoft.com/office/drawing/2014/main" val="3686825423"/>
                      </a:ext>
                    </a:extLst>
                  </a:tr>
                  <a:tr h="518160">
                    <a:tc>
                      <a:txBody>
                        <a:bodyPr/>
                        <a:lstStyle/>
                        <a:p>
                          <a:endParaRPr lang="en-US"/>
                        </a:p>
                      </a:txBody>
                      <a:tcPr>
                        <a:blipFill>
                          <a:blip r:embed="rId19"/>
                          <a:stretch>
                            <a:fillRect l="-382" t="-318824" r="-244275" b="-810588"/>
                          </a:stretch>
                        </a:blipFill>
                      </a:tcPr>
                    </a:tc>
                    <a:tc>
                      <a:txBody>
                        <a:bodyPr/>
                        <a:lstStyle/>
                        <a:p>
                          <a:r>
                            <a:rPr lang="en-US" sz="2800" dirty="0"/>
                            <a:t>6,356,800 for Earth</a:t>
                          </a:r>
                        </a:p>
                      </a:txBody>
                      <a:tcPr/>
                    </a:tc>
                    <a:extLst>
                      <a:ext uri="{0D108BD9-81ED-4DB2-BD59-A6C34878D82A}">
                        <a16:rowId xmlns:a16="http://schemas.microsoft.com/office/drawing/2014/main" val="529018424"/>
                      </a:ext>
                    </a:extLst>
                  </a:tr>
                  <a:tr h="608203">
                    <a:tc>
                      <a:txBody>
                        <a:bodyPr/>
                        <a:lstStyle/>
                        <a:p>
                          <a:endParaRPr lang="en-US"/>
                        </a:p>
                      </a:txBody>
                      <a:tcPr>
                        <a:blipFill>
                          <a:blip r:embed="rId19"/>
                          <a:stretch>
                            <a:fillRect l="-382" t="-356000" r="-244275" b="-589000"/>
                          </a:stretch>
                        </a:blipFill>
                      </a:tcPr>
                    </a:tc>
                    <a:tc>
                      <a:txBody>
                        <a:bodyPr/>
                        <a:lstStyle/>
                        <a:p>
                          <a:endParaRPr lang="en-US"/>
                        </a:p>
                      </a:txBody>
                      <a:tcPr>
                        <a:blipFill>
                          <a:blip r:embed="rId19"/>
                          <a:stretch>
                            <a:fillRect l="-41352" t="-356000" r="-629" b="-589000"/>
                          </a:stretch>
                        </a:blipFill>
                      </a:tcPr>
                    </a:tc>
                    <a:extLst>
                      <a:ext uri="{0D108BD9-81ED-4DB2-BD59-A6C34878D82A}">
                        <a16:rowId xmlns:a16="http://schemas.microsoft.com/office/drawing/2014/main" val="4088073382"/>
                      </a:ext>
                    </a:extLst>
                  </a:tr>
                  <a:tr h="1126808">
                    <a:tc>
                      <a:txBody>
                        <a:bodyPr/>
                        <a:lstStyle/>
                        <a:p>
                          <a:endParaRPr lang="en-US"/>
                        </a:p>
                      </a:txBody>
                      <a:tcPr>
                        <a:blipFill>
                          <a:blip r:embed="rId19"/>
                          <a:stretch>
                            <a:fillRect l="-382" t="-246486" r="-244275" b="-218378"/>
                          </a:stretch>
                        </a:blipFill>
                      </a:tcPr>
                    </a:tc>
                    <a:tc>
                      <a:txBody>
                        <a:bodyPr/>
                        <a:lstStyle/>
                        <a:p>
                          <a:endParaRPr lang="en-US"/>
                        </a:p>
                      </a:txBody>
                      <a:tcPr>
                        <a:blipFill>
                          <a:blip r:embed="rId19"/>
                          <a:stretch>
                            <a:fillRect l="-41352" t="-246486" r="-629" b="-218378"/>
                          </a:stretch>
                        </a:blipFill>
                      </a:tcPr>
                    </a:tc>
                    <a:extLst>
                      <a:ext uri="{0D108BD9-81ED-4DB2-BD59-A6C34878D82A}">
                        <a16:rowId xmlns:a16="http://schemas.microsoft.com/office/drawing/2014/main" val="3441901293"/>
                      </a:ext>
                    </a:extLst>
                  </a:tr>
                  <a:tr h="894461">
                    <a:tc>
                      <a:txBody>
                        <a:bodyPr/>
                        <a:lstStyle/>
                        <a:p>
                          <a:endParaRPr lang="en-US"/>
                        </a:p>
                      </a:txBody>
                      <a:tcPr>
                        <a:blipFill>
                          <a:blip r:embed="rId19"/>
                          <a:stretch>
                            <a:fillRect l="-382" t="-436054" r="-244275" b="-174830"/>
                          </a:stretch>
                        </a:blipFill>
                      </a:tcPr>
                    </a:tc>
                    <a:tc>
                      <a:txBody>
                        <a:bodyPr/>
                        <a:lstStyle/>
                        <a:p>
                          <a:endParaRPr lang="en-US"/>
                        </a:p>
                      </a:txBody>
                      <a:tcPr>
                        <a:blipFill>
                          <a:blip r:embed="rId19"/>
                          <a:stretch>
                            <a:fillRect l="-41352" t="-436054" r="-629" b="-174830"/>
                          </a:stretch>
                        </a:blipFill>
                      </a:tcPr>
                    </a:tc>
                    <a:extLst>
                      <a:ext uri="{0D108BD9-81ED-4DB2-BD59-A6C34878D82A}">
                        <a16:rowId xmlns:a16="http://schemas.microsoft.com/office/drawing/2014/main" val="1907686069"/>
                      </a:ext>
                    </a:extLst>
                  </a:tr>
                  <a:tr h="1555242">
                    <a:tc>
                      <a:txBody>
                        <a:bodyPr/>
                        <a:lstStyle/>
                        <a:p>
                          <a:endParaRPr lang="en-US"/>
                        </a:p>
                      </a:txBody>
                      <a:tcPr>
                        <a:blipFill>
                          <a:blip r:embed="rId19"/>
                          <a:stretch>
                            <a:fillRect l="-382" t="-309020" r="-244275" b="-784"/>
                          </a:stretch>
                        </a:blipFill>
                      </a:tcPr>
                    </a:tc>
                    <a:tc>
                      <a:txBody>
                        <a:bodyPr/>
                        <a:lstStyle/>
                        <a:p>
                          <a:endParaRPr lang="en-US"/>
                        </a:p>
                      </a:txBody>
                      <a:tcPr>
                        <a:blipFill>
                          <a:blip r:embed="rId19"/>
                          <a:stretch>
                            <a:fillRect l="-41352" t="-309020" r="-629" b="-784"/>
                          </a:stretch>
                        </a:blipFill>
                      </a:tcPr>
                    </a:tc>
                    <a:extLst>
                      <a:ext uri="{0D108BD9-81ED-4DB2-BD59-A6C34878D82A}">
                        <a16:rowId xmlns:a16="http://schemas.microsoft.com/office/drawing/2014/main" val="293708634"/>
                      </a:ext>
                    </a:extLst>
                  </a:tr>
                </a:tbl>
              </a:graphicData>
            </a:graphic>
          </p:graphicFrame>
        </mc:Fallback>
      </mc:AlternateContent>
      <p:sp>
        <p:nvSpPr>
          <p:cNvPr id="35" name="Content Placeholder 2">
            <a:extLst>
              <a:ext uri="{FF2B5EF4-FFF2-40B4-BE49-F238E27FC236}">
                <a16:creationId xmlns:a16="http://schemas.microsoft.com/office/drawing/2014/main" id="{E171998B-55A9-9706-FD06-81BACC4189AE}"/>
              </a:ext>
            </a:extLst>
          </p:cNvPr>
          <p:cNvSpPr txBox="1">
            <a:spLocks/>
          </p:cNvSpPr>
          <p:nvPr/>
        </p:nvSpPr>
        <p:spPr>
          <a:xfrm>
            <a:off x="38475347" y="20412140"/>
            <a:ext cx="5385828" cy="3490186"/>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Frustratingly enough, GPS satellites don’t broadcast in geodetic coordinates—they use </a:t>
            </a:r>
            <a:r>
              <a:rPr lang="en-US" sz="2800" dirty="0" err="1">
                <a:latin typeface="Times New Roman" panose="02020603050405020304" pitchFamily="18" charset="0"/>
                <a:cs typeface="Times New Roman" panose="02020603050405020304" pitchFamily="18" charset="0"/>
              </a:rPr>
              <a:t>Keplarian</a:t>
            </a:r>
            <a:r>
              <a:rPr lang="en-US" sz="2800" dirty="0">
                <a:latin typeface="Times New Roman" panose="02020603050405020304" pitchFamily="18" charset="0"/>
                <a:cs typeface="Times New Roman" panose="02020603050405020304" pitchFamily="18" charset="0"/>
              </a:rPr>
              <a:t> coordinates, a system specialized for the mathematics of celestial bodes. This means that to truly meet my goals for this projects, I would’ve had to do math in five distinct coordinate systems.</a:t>
            </a:r>
          </a:p>
        </p:txBody>
      </p:sp>
      <p:sp>
        <p:nvSpPr>
          <p:cNvPr id="36" name="Content Placeholder 2">
            <a:extLst>
              <a:ext uri="{FF2B5EF4-FFF2-40B4-BE49-F238E27FC236}">
                <a16:creationId xmlns:a16="http://schemas.microsoft.com/office/drawing/2014/main" id="{46088C95-A43B-ED30-2DBF-81DED5CDFC20}"/>
              </a:ext>
            </a:extLst>
          </p:cNvPr>
          <p:cNvSpPr txBox="1">
            <a:spLocks/>
          </p:cNvSpPr>
          <p:nvPr/>
        </p:nvSpPr>
        <p:spPr>
          <a:xfrm>
            <a:off x="33105719" y="24862151"/>
            <a:ext cx="10582656" cy="5337872"/>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lgn="ctr">
              <a:buFont typeface="Arial" pitchFamily="34" charset="0"/>
              <a:buNone/>
              <a:defRPr/>
            </a:pPr>
            <a:r>
              <a:rPr lang="en-US" sz="5400" b="1" dirty="0">
                <a:solidFill>
                  <a:schemeClr val="tx1"/>
                </a:solidFill>
                <a:latin typeface="Times New Roman" panose="02020603050405020304" pitchFamily="18" charset="0"/>
                <a:cs typeface="Times New Roman" panose="02020603050405020304" pitchFamily="18" charset="0"/>
              </a:rPr>
              <a:t>Conclusion</a:t>
            </a:r>
          </a:p>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Near the beginning of this project, I recall Don Cripps warning me that it would be too difficult for one student, but encouraging me to try it, so that I might improve. I’m proud to say that I have—this project has helped me improve my ability to code, my ability to navigate existing communication standards, and my mathematical prowess.</a:t>
            </a:r>
          </a:p>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I do intend to continue learning about the mathematics involved in GPS, but I would be delighted not to have to do so in this exact context for some time.</a:t>
            </a:r>
          </a:p>
        </p:txBody>
      </p:sp>
      <p:pic>
        <p:nvPicPr>
          <p:cNvPr id="47" name="Picture 46">
            <a:extLst>
              <a:ext uri="{FF2B5EF4-FFF2-40B4-BE49-F238E27FC236}">
                <a16:creationId xmlns:a16="http://schemas.microsoft.com/office/drawing/2014/main" id="{E3C71843-2D1C-8868-B2AF-A245FD015EB1}"/>
              </a:ext>
            </a:extLst>
          </p:cNvPr>
          <p:cNvPicPr>
            <a:picLocks noChangeAspect="1"/>
          </p:cNvPicPr>
          <p:nvPr/>
        </p:nvPicPr>
        <p:blipFill>
          <a:blip r:embed="rId20"/>
          <a:stretch>
            <a:fillRect/>
          </a:stretch>
        </p:blipFill>
        <p:spPr>
          <a:xfrm>
            <a:off x="1111609" y="7162881"/>
            <a:ext cx="7077729" cy="1188517"/>
          </a:xfrm>
          <a:prstGeom prst="rect">
            <a:avLst/>
          </a:prstGeom>
        </p:spPr>
      </p:pic>
      <p:pic>
        <p:nvPicPr>
          <p:cNvPr id="49" name="Picture 48">
            <a:extLst>
              <a:ext uri="{FF2B5EF4-FFF2-40B4-BE49-F238E27FC236}">
                <a16:creationId xmlns:a16="http://schemas.microsoft.com/office/drawing/2014/main" id="{1C9A8556-C006-F180-0DEA-9292A1CF017B}"/>
              </a:ext>
            </a:extLst>
          </p:cNvPr>
          <p:cNvPicPr>
            <a:picLocks noChangeAspect="1"/>
          </p:cNvPicPr>
          <p:nvPr/>
        </p:nvPicPr>
        <p:blipFill>
          <a:blip r:embed="rId21"/>
          <a:stretch>
            <a:fillRect/>
          </a:stretch>
        </p:blipFill>
        <p:spPr>
          <a:xfrm>
            <a:off x="1144689" y="6309234"/>
            <a:ext cx="7051902" cy="718318"/>
          </a:xfrm>
          <a:prstGeom prst="rect">
            <a:avLst/>
          </a:prstGeom>
        </p:spPr>
      </p:pic>
      <p:pic>
        <p:nvPicPr>
          <p:cNvPr id="51" name="Picture 50">
            <a:extLst>
              <a:ext uri="{FF2B5EF4-FFF2-40B4-BE49-F238E27FC236}">
                <a16:creationId xmlns:a16="http://schemas.microsoft.com/office/drawing/2014/main" id="{80A47276-9CBC-E14E-CB9E-2168E5E5229A}"/>
              </a:ext>
            </a:extLst>
          </p:cNvPr>
          <p:cNvPicPr>
            <a:picLocks noChangeAspect="1"/>
          </p:cNvPicPr>
          <p:nvPr/>
        </p:nvPicPr>
        <p:blipFill>
          <a:blip r:embed="rId22"/>
          <a:stretch>
            <a:fillRect/>
          </a:stretch>
        </p:blipFill>
        <p:spPr>
          <a:xfrm>
            <a:off x="2899095" y="5544335"/>
            <a:ext cx="1719515" cy="764898"/>
          </a:xfrm>
          <a:prstGeom prst="rect">
            <a:avLst/>
          </a:prstGeom>
        </p:spPr>
      </p:pic>
      <p:sp>
        <p:nvSpPr>
          <p:cNvPr id="54" name="Content Placeholder 2">
            <a:extLst>
              <a:ext uri="{FF2B5EF4-FFF2-40B4-BE49-F238E27FC236}">
                <a16:creationId xmlns:a16="http://schemas.microsoft.com/office/drawing/2014/main" id="{64FDEEA6-4210-FD45-26C8-790F3845283A}"/>
              </a:ext>
            </a:extLst>
          </p:cNvPr>
          <p:cNvSpPr txBox="1">
            <a:spLocks/>
          </p:cNvSpPr>
          <p:nvPr/>
        </p:nvSpPr>
        <p:spPr>
          <a:xfrm>
            <a:off x="8407360" y="6249029"/>
            <a:ext cx="3402746" cy="1551194"/>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buFont typeface="Arial" pitchFamily="34" charset="0"/>
              <a:buNone/>
              <a:defRPr/>
            </a:pPr>
            <a:r>
              <a:rPr lang="en-US" sz="2800" dirty="0">
                <a:latin typeface="Times New Roman" panose="02020603050405020304" pitchFamily="18" charset="0"/>
                <a:cs typeface="Times New Roman" panose="02020603050405020304" pitchFamily="18" charset="0"/>
              </a:rPr>
              <a:t>Data signal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PRN</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XOR signal</a:t>
            </a:r>
          </a:p>
        </p:txBody>
      </p:sp>
      <p:cxnSp>
        <p:nvCxnSpPr>
          <p:cNvPr id="55" name="Straight Connector 2">
            <a:extLst>
              <a:ext uri="{FF2B5EF4-FFF2-40B4-BE49-F238E27FC236}">
                <a16:creationId xmlns:a16="http://schemas.microsoft.com/office/drawing/2014/main" id="{99C9DA0C-DC03-7A2D-29CF-FEE1E1A156A4}"/>
              </a:ext>
            </a:extLst>
          </p:cNvPr>
          <p:cNvCxnSpPr>
            <a:cxnSpLocks noChangeShapeType="1"/>
          </p:cNvCxnSpPr>
          <p:nvPr/>
        </p:nvCxnSpPr>
        <p:spPr bwMode="auto">
          <a:xfrm>
            <a:off x="33092405" y="24278761"/>
            <a:ext cx="10595970" cy="0"/>
          </a:xfrm>
          <a:prstGeom prst="line">
            <a:avLst/>
          </a:prstGeom>
          <a:noFill/>
          <a:ln w="38100" algn="ctr">
            <a:solidFill>
              <a:srgbClr val="033B4C"/>
            </a:solidFill>
            <a:round/>
            <a:headEnd/>
            <a:tailEnd/>
          </a:ln>
        </p:spPr>
      </p:cxnSp>
    </p:spTree>
    <p:extLst>
      <p:ext uri="{BB962C8B-B14F-4D97-AF65-F5344CB8AC3E}">
        <p14:creationId xmlns:p14="http://schemas.microsoft.com/office/powerpoint/2010/main" val="34965929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E3652"/>
        </a:solidFill>
        <a:effectLst/>
      </p:bgPr>
    </p:bg>
    <p:spTree>
      <p:nvGrpSpPr>
        <p:cNvPr id="1" name="">
          <a:extLst>
            <a:ext uri="{FF2B5EF4-FFF2-40B4-BE49-F238E27FC236}">
              <a16:creationId xmlns:a16="http://schemas.microsoft.com/office/drawing/2014/main" id="{6FF87ADB-0F7D-F3AA-EF57-5DAB2405F03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EA7BE8FA-9FA3-0C5B-9394-A69FB071C74A}"/>
              </a:ext>
            </a:extLst>
          </p:cNvPr>
          <p:cNvSpPr>
            <a:spLocks noGrp="1" noRot="1" noMove="1" noResize="1" noEditPoints="1" noAdjustHandles="1" noChangeArrowheads="1" noChangeShapeType="1"/>
          </p:cNvSpPr>
          <p:nvPr/>
        </p:nvSpPr>
        <p:spPr>
          <a:xfrm>
            <a:off x="533400" y="2914265"/>
            <a:ext cx="14017752" cy="263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60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XOR signal</a:t>
            </a:r>
            <a:endParaRPr kumimoji="0" lang="en-US" sz="20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03B0F9AD-E27F-E0E0-E17F-8F188D27B172}"/>
              </a:ext>
            </a:extLst>
          </p:cNvPr>
          <p:cNvSpPr>
            <a:spLocks noGrp="1" noRot="1" noMove="1" noResize="1" noEditPoints="1" noAdjustHandles="1" noChangeArrowheads="1" noChangeShapeType="1"/>
          </p:cNvSpPr>
          <p:nvPr/>
        </p:nvSpPr>
        <p:spPr>
          <a:xfrm>
            <a:off x="14936724" y="2914265"/>
            <a:ext cx="14017752" cy="263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600"/>
              </a:spcBef>
              <a:spcAft>
                <a:spcPts val="0"/>
              </a:spcAft>
              <a:buClrTx/>
              <a:buSzTx/>
              <a:buFontTx/>
              <a:buNone/>
              <a:tabLst/>
              <a:defRPr/>
            </a:pPr>
            <a:endParaRPr kumimoji="0" lang="en-US" sz="20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12626E00-4EF1-E43D-512B-A3524D75D173}"/>
              </a:ext>
            </a:extLst>
          </p:cNvPr>
          <p:cNvSpPr>
            <a:spLocks noGrp="1" noRot="1" noMove="1" noResize="1" noEditPoints="1" noAdjustHandles="1" noChangeArrowheads="1" noChangeShapeType="1"/>
          </p:cNvSpPr>
          <p:nvPr/>
        </p:nvSpPr>
        <p:spPr>
          <a:xfrm>
            <a:off x="29340048" y="2914265"/>
            <a:ext cx="14017752" cy="263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600"/>
              </a:spcBef>
              <a:spcAft>
                <a:spcPts val="0"/>
              </a:spcAft>
              <a:buClrTx/>
              <a:buSzTx/>
              <a:buFontTx/>
              <a:buNone/>
              <a:tabLst/>
              <a:defRPr/>
            </a:pPr>
            <a:endParaRPr kumimoji="0" lang="en-US" sz="20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11DFDF9E-982F-8FF4-B3E9-611C0B7E9CFA}"/>
              </a:ext>
            </a:extLst>
          </p:cNvPr>
          <p:cNvSpPr/>
          <p:nvPr/>
        </p:nvSpPr>
        <p:spPr>
          <a:xfrm>
            <a:off x="457200" y="29845461"/>
            <a:ext cx="429768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600"/>
              </a:spcBef>
              <a:spcAft>
                <a:spcPts val="0"/>
              </a:spcAft>
              <a:buClrTx/>
              <a:buSzTx/>
              <a:buFontTx/>
              <a:buNone/>
              <a:tabLst/>
              <a:defRPr/>
            </a:pPr>
            <a:endParaRPr kumimoji="0" lang="en-US" sz="20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9" name="Picture 2">
            <a:extLst>
              <a:ext uri="{FF2B5EF4-FFF2-40B4-BE49-F238E27FC236}">
                <a16:creationId xmlns:a16="http://schemas.microsoft.com/office/drawing/2014/main" id="{E81D516D-AF0D-FE58-A49F-A10833F4C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170" y="30343429"/>
            <a:ext cx="8760565" cy="177801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9D97BEB-B536-B370-FBDE-9E3EFED130A7}"/>
              </a:ext>
            </a:extLst>
          </p:cNvPr>
          <p:cNvSpPr txBox="1"/>
          <p:nvPr/>
        </p:nvSpPr>
        <p:spPr>
          <a:xfrm>
            <a:off x="13786998" y="30032924"/>
            <a:ext cx="8189952" cy="2429896"/>
          </a:xfrm>
          <a:prstGeom prst="rect">
            <a:avLst/>
          </a:prstGeom>
          <a:noFill/>
        </p:spPr>
        <p:txBody>
          <a:bodyPr wrap="square" lIns="0" tIns="0" rIns="0" bIns="0" rtlCol="0" anchor="t">
            <a:spAutoFit/>
          </a:bodyPr>
          <a:lstStyle/>
          <a:p>
            <a:pPr marL="0" marR="0" lvl="0" indent="0" algn="ctr" defTabSz="4389120" rtl="0" eaLnBrk="1" fontAlgn="auto" latinLnBrk="0" hangingPunct="1">
              <a:lnSpc>
                <a:spcPct val="90000"/>
              </a:lnSpc>
              <a:spcBef>
                <a:spcPts val="0"/>
              </a:spcBef>
              <a:spcAft>
                <a:spcPts val="9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Henry Riker</a:t>
            </a:r>
          </a:p>
          <a:p>
            <a:pPr marL="0" marR="0" lvl="0" indent="0" algn="ctr" defTabSz="4389120" rtl="0" eaLnBrk="1" fontAlgn="auto" latinLnBrk="0" hangingPunct="1">
              <a:lnSpc>
                <a:spcPct val="90000"/>
              </a:lnSpc>
              <a:spcBef>
                <a:spcPts val="0"/>
              </a:spcBef>
              <a:spcAft>
                <a:spcPts val="60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Electrical Engineering</a:t>
            </a:r>
          </a:p>
          <a:p>
            <a:pPr marL="0" marR="0" lvl="0" indent="0" algn="ctr" defTabSz="4389120" rtl="0" eaLnBrk="1" fontAlgn="auto" latinLnBrk="0" hangingPunct="1">
              <a:lnSpc>
                <a:spcPct val="90000"/>
              </a:lnSpc>
              <a:spcBef>
                <a:spcPts val="0"/>
              </a:spcBef>
              <a:spcAft>
                <a:spcPts val="600"/>
              </a:spcAft>
              <a:buClrTx/>
              <a:buSzTx/>
              <a:buFontTx/>
              <a:buNone/>
              <a:tabLst/>
              <a:defRPr/>
            </a:pPr>
            <a:r>
              <a:rPr lang="en-US" sz="3600" i="1" dirty="0">
                <a:solidFill>
                  <a:prstClr val="black"/>
                </a:solidFill>
                <a:latin typeface="Calibri" panose="020F0502020204030204" pitchFamily="34" charset="0"/>
                <a:ea typeface="Calibri" panose="020F0502020204030204" pitchFamily="34" charset="0"/>
                <a:cs typeface="Calibri" panose="020F0502020204030204" pitchFamily="34" charset="0"/>
              </a:rPr>
              <a:t>385-246-7249</a:t>
            </a:r>
          </a:p>
          <a:p>
            <a:pPr marL="0" marR="0" lvl="0" indent="0" algn="ctr" defTabSz="4389120" rtl="0" eaLnBrk="1" fontAlgn="auto" latinLnBrk="0" hangingPunct="1">
              <a:lnSpc>
                <a:spcPct val="90000"/>
              </a:lnSpc>
              <a:spcBef>
                <a:spcPts val="0"/>
              </a:spcBef>
              <a:spcAft>
                <a:spcPts val="60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mightbehenryriker@gmail.com</a:t>
            </a:r>
          </a:p>
        </p:txBody>
      </p:sp>
      <p:pic>
        <p:nvPicPr>
          <p:cNvPr id="43" name="Content Placeholder 6">
            <a:extLst>
              <a:ext uri="{FF2B5EF4-FFF2-40B4-BE49-F238E27FC236}">
                <a16:creationId xmlns:a16="http://schemas.microsoft.com/office/drawing/2014/main" id="{FE3F4D2D-42B5-FA9D-D3B8-146465B5E3E3}"/>
              </a:ext>
            </a:extLst>
          </p:cNvPr>
          <p:cNvPicPr>
            <a:picLocks noGrp="1" noChangeAspect="1"/>
          </p:cNvPicPr>
          <p:nvPr>
            <p:ph sz="quarter" idx="1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363963" y="29845461"/>
            <a:ext cx="2542599" cy="2656325"/>
          </a:xfrm>
        </p:spPr>
      </p:pic>
      <p:sp>
        <p:nvSpPr>
          <p:cNvPr id="42" name="TextBox 41">
            <a:extLst>
              <a:ext uri="{FF2B5EF4-FFF2-40B4-BE49-F238E27FC236}">
                <a16:creationId xmlns:a16="http://schemas.microsoft.com/office/drawing/2014/main" id="{42F913A6-A4E8-0C6C-1E52-473E2E2D296C}"/>
              </a:ext>
            </a:extLst>
          </p:cNvPr>
          <p:cNvSpPr txBox="1"/>
          <p:nvPr/>
        </p:nvSpPr>
        <p:spPr>
          <a:xfrm>
            <a:off x="26191957" y="30104449"/>
            <a:ext cx="12080421" cy="2225225"/>
          </a:xfrm>
          <a:prstGeom prst="rect">
            <a:avLst/>
          </a:prstGeom>
          <a:noFill/>
        </p:spPr>
        <p:txBody>
          <a:bodyPr wrap="square" lIns="0" tIns="0" rIns="0" bIns="0" rtlCol="0" anchor="t">
            <a:spAutoFit/>
          </a:bodyPr>
          <a:lstStyle/>
          <a:p>
            <a:pPr marL="0" marR="0" lvl="0" indent="0" algn="ctr" defTabSz="4389120" rtl="0" eaLnBrk="1" fontAlgn="auto" latinLnBrk="0" hangingPunct="1">
              <a:lnSpc>
                <a:spcPct val="90000"/>
              </a:lnSpc>
              <a:spcBef>
                <a:spcPts val="300"/>
              </a:spcBef>
              <a:spcAft>
                <a:spcPts val="3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Acknowledgements:</a:t>
            </a:r>
          </a:p>
          <a:p>
            <a:pPr marL="0" marR="0" lvl="0" indent="0" algn="ctr" defTabSz="4389120" rtl="0" eaLnBrk="1" fontAlgn="auto" latinLnBrk="0" hangingPunct="1">
              <a:lnSpc>
                <a:spcPct val="90000"/>
              </a:lnSpc>
              <a:spcBef>
                <a:spcPts val="300"/>
              </a:spcBef>
              <a:spcAft>
                <a:spcPts val="3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Dr. Jacob Gunther, for his exemplary mentorship</a:t>
            </a:r>
          </a:p>
          <a:p>
            <a:pPr marL="0" marR="0" lvl="0" indent="0" algn="ctr" defTabSz="4389120" rtl="0" eaLnBrk="1" fontAlgn="auto" latinLnBrk="0" hangingPunct="1">
              <a:lnSpc>
                <a:spcPct val="90000"/>
              </a:lnSpc>
              <a:spcBef>
                <a:spcPts val="300"/>
              </a:spcBef>
              <a:spcAft>
                <a:spcPts val="3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Dr. Todd Moon, for volunteering his ADALM-PLUTO device</a:t>
            </a:r>
          </a:p>
          <a:p>
            <a:pPr marL="0" marR="0" lvl="0" indent="0" algn="ctr" defTabSz="4389120" rtl="0" eaLnBrk="1" fontAlgn="auto" latinLnBrk="0" hangingPunct="1">
              <a:lnSpc>
                <a:spcPct val="90000"/>
              </a:lnSpc>
              <a:spcBef>
                <a:spcPts val="300"/>
              </a:spcBef>
              <a:spcAft>
                <a:spcPts val="3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Dr. Don Cripps</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for encouraging students to challenge themselves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a:extLst>
              <a:ext uri="{FF2B5EF4-FFF2-40B4-BE49-F238E27FC236}">
                <a16:creationId xmlns:a16="http://schemas.microsoft.com/office/drawing/2014/main" id="{8BF97B8B-D863-0ADF-AA95-18DC0C837EC8}"/>
              </a:ext>
            </a:extLst>
          </p:cNvPr>
          <p:cNvSpPr/>
          <p:nvPr/>
        </p:nvSpPr>
        <p:spPr>
          <a:xfrm>
            <a:off x="533400" y="2914265"/>
            <a:ext cx="14017752" cy="1476169"/>
          </a:xfrm>
          <a:prstGeom prst="rect">
            <a:avLst/>
          </a:prstGeom>
          <a:solidFill>
            <a:srgbClr val="B24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60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Background</a:t>
            </a:r>
          </a:p>
        </p:txBody>
      </p:sp>
      <p:sp>
        <p:nvSpPr>
          <p:cNvPr id="58" name="Rectangle 57">
            <a:extLst>
              <a:ext uri="{FF2B5EF4-FFF2-40B4-BE49-F238E27FC236}">
                <a16:creationId xmlns:a16="http://schemas.microsoft.com/office/drawing/2014/main" id="{6A179938-8AE9-636A-DD0F-BF6F495039C6}"/>
              </a:ext>
            </a:extLst>
          </p:cNvPr>
          <p:cNvSpPr/>
          <p:nvPr/>
        </p:nvSpPr>
        <p:spPr>
          <a:xfrm>
            <a:off x="14936724" y="2914265"/>
            <a:ext cx="14030139" cy="1476169"/>
          </a:xfrm>
          <a:prstGeom prst="rect">
            <a:avLst/>
          </a:prstGeom>
          <a:solidFill>
            <a:srgbClr val="B24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60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System</a:t>
            </a:r>
          </a:p>
        </p:txBody>
      </p:sp>
      <p:sp>
        <p:nvSpPr>
          <p:cNvPr id="59" name="Rectangle 58">
            <a:extLst>
              <a:ext uri="{FF2B5EF4-FFF2-40B4-BE49-F238E27FC236}">
                <a16:creationId xmlns:a16="http://schemas.microsoft.com/office/drawing/2014/main" id="{A0420DCA-5148-D7AD-B9D9-42300C536C44}"/>
              </a:ext>
            </a:extLst>
          </p:cNvPr>
          <p:cNvSpPr/>
          <p:nvPr/>
        </p:nvSpPr>
        <p:spPr>
          <a:xfrm>
            <a:off x="29340048" y="2914265"/>
            <a:ext cx="14017752" cy="1476169"/>
          </a:xfrm>
          <a:prstGeom prst="rect">
            <a:avLst/>
          </a:prstGeom>
          <a:solidFill>
            <a:srgbClr val="B24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60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Output</a:t>
            </a:r>
          </a:p>
        </p:txBody>
      </p:sp>
      <p:grpSp>
        <p:nvGrpSpPr>
          <p:cNvPr id="1028" name="Group 1027">
            <a:extLst>
              <a:ext uri="{FF2B5EF4-FFF2-40B4-BE49-F238E27FC236}">
                <a16:creationId xmlns:a16="http://schemas.microsoft.com/office/drawing/2014/main" id="{9AA90D8D-B19F-A2C1-0F7D-E42C1E885726}"/>
              </a:ext>
            </a:extLst>
          </p:cNvPr>
          <p:cNvGrpSpPr/>
          <p:nvPr/>
        </p:nvGrpSpPr>
        <p:grpSpPr>
          <a:xfrm>
            <a:off x="1230981" y="9098144"/>
            <a:ext cx="13533434" cy="4120323"/>
            <a:chOff x="1017718" y="6089405"/>
            <a:chExt cx="13533434" cy="4120323"/>
          </a:xfrm>
        </p:grpSpPr>
        <p:pic>
          <p:nvPicPr>
            <p:cNvPr id="61" name="Picture 60">
              <a:extLst>
                <a:ext uri="{FF2B5EF4-FFF2-40B4-BE49-F238E27FC236}">
                  <a16:creationId xmlns:a16="http://schemas.microsoft.com/office/drawing/2014/main" id="{4308D374-A8AA-95F3-9CA8-89A1A30070D6}"/>
                </a:ext>
              </a:extLst>
            </p:cNvPr>
            <p:cNvPicPr>
              <a:picLocks noChangeAspect="1"/>
            </p:cNvPicPr>
            <p:nvPr/>
          </p:nvPicPr>
          <p:blipFill>
            <a:blip r:embed="rId6"/>
            <a:stretch>
              <a:fillRect/>
            </a:stretch>
          </p:blipFill>
          <p:spPr>
            <a:xfrm>
              <a:off x="1017718" y="8560559"/>
              <a:ext cx="9820956" cy="1649169"/>
            </a:xfrm>
            <a:prstGeom prst="rect">
              <a:avLst/>
            </a:prstGeom>
          </p:spPr>
        </p:pic>
        <p:pic>
          <p:nvPicPr>
            <p:cNvPr id="62" name="Picture 61">
              <a:extLst>
                <a:ext uri="{FF2B5EF4-FFF2-40B4-BE49-F238E27FC236}">
                  <a16:creationId xmlns:a16="http://schemas.microsoft.com/office/drawing/2014/main" id="{DAF1C91C-0ABE-379A-E9C2-3B4D230B7CED}"/>
                </a:ext>
              </a:extLst>
            </p:cNvPr>
            <p:cNvPicPr>
              <a:picLocks noChangeAspect="1"/>
            </p:cNvPicPr>
            <p:nvPr/>
          </p:nvPicPr>
          <p:blipFill>
            <a:blip r:embed="rId7"/>
            <a:stretch>
              <a:fillRect/>
            </a:stretch>
          </p:blipFill>
          <p:spPr>
            <a:xfrm>
              <a:off x="1017718" y="7239293"/>
              <a:ext cx="9785120" cy="996728"/>
            </a:xfrm>
            <a:prstGeom prst="rect">
              <a:avLst/>
            </a:prstGeom>
          </p:spPr>
        </p:pic>
        <p:pic>
          <p:nvPicPr>
            <p:cNvPr id="63" name="Picture 62">
              <a:extLst>
                <a:ext uri="{FF2B5EF4-FFF2-40B4-BE49-F238E27FC236}">
                  <a16:creationId xmlns:a16="http://schemas.microsoft.com/office/drawing/2014/main" id="{88CFCEEE-C888-A44F-7466-F160F9F68B71}"/>
                </a:ext>
              </a:extLst>
            </p:cNvPr>
            <p:cNvPicPr>
              <a:picLocks noChangeAspect="1"/>
            </p:cNvPicPr>
            <p:nvPr/>
          </p:nvPicPr>
          <p:blipFill>
            <a:blip r:embed="rId8"/>
            <a:stretch>
              <a:fillRect/>
            </a:stretch>
          </p:blipFill>
          <p:spPr>
            <a:xfrm>
              <a:off x="3476024" y="6089405"/>
              <a:ext cx="2385975" cy="1061362"/>
            </a:xfrm>
            <a:prstGeom prst="rect">
              <a:avLst/>
            </a:prstGeom>
          </p:spPr>
        </p:pic>
        <p:sp>
          <p:nvSpPr>
            <p:cNvPr id="1024" name="Content Placeholder 2">
              <a:extLst>
                <a:ext uri="{FF2B5EF4-FFF2-40B4-BE49-F238E27FC236}">
                  <a16:creationId xmlns:a16="http://schemas.microsoft.com/office/drawing/2014/main" id="{AD88DB45-1678-5558-E96B-C5F908D6C07C}"/>
                </a:ext>
              </a:extLst>
            </p:cNvPr>
            <p:cNvSpPr txBox="1">
              <a:spLocks/>
            </p:cNvSpPr>
            <p:nvPr/>
          </p:nvSpPr>
          <p:spPr>
            <a:xfrm>
              <a:off x="11224244" y="7150767"/>
              <a:ext cx="3326908" cy="553998"/>
            </a:xfrm>
            <a:prstGeom prst="rect">
              <a:avLst/>
            </a:prstGeom>
          </p:spPr>
          <p:txBody>
            <a:bodyPr vert="horz" wrap="square" lIns="0" tIns="0" rIns="0" bIns="0" rtlCol="0">
              <a:spAutoFit/>
            </a:bodyPr>
            <a:lstStyle>
              <a:lvl1pPr marL="1112520" indent="-1112520" algn="l" defTabSz="4389120" rtl="0" eaLnBrk="1" latinLnBrk="0" hangingPunct="1">
                <a:lnSpc>
                  <a:spcPct val="90000"/>
                </a:lnSpc>
                <a:spcBef>
                  <a:spcPts val="5760"/>
                </a:spcBef>
                <a:buClr>
                  <a:schemeClr val="tx2"/>
                </a:buClr>
                <a:buFont typeface="Arial" pitchFamily="34" charset="0"/>
                <a:buChar char="•"/>
                <a:defRPr sz="11520" kern="1200">
                  <a:solidFill>
                    <a:schemeClr val="bg2"/>
                  </a:solidFill>
                  <a:latin typeface="+mn-lt"/>
                  <a:ea typeface="+mn-ea"/>
                  <a:cs typeface="Arial" pitchFamily="34" charset="0"/>
                </a:defRPr>
              </a:lvl1pPr>
              <a:lvl2pPr marL="2750822" indent="-1112520" algn="l" defTabSz="4389120" rtl="0" eaLnBrk="1" latinLnBrk="0" hangingPunct="1">
                <a:lnSpc>
                  <a:spcPct val="90000"/>
                </a:lnSpc>
                <a:spcBef>
                  <a:spcPts val="1440"/>
                </a:spcBef>
                <a:buClr>
                  <a:schemeClr val="tx2"/>
                </a:buClr>
                <a:buFont typeface="Arial" pitchFamily="34" charset="0"/>
                <a:buChar char="–"/>
                <a:defRPr sz="9600" kern="1200">
                  <a:solidFill>
                    <a:schemeClr val="bg2"/>
                  </a:solidFill>
                  <a:latin typeface="+mn-lt"/>
                  <a:ea typeface="+mn-ea"/>
                  <a:cs typeface="Arial" pitchFamily="34" charset="0"/>
                </a:defRPr>
              </a:lvl2pPr>
              <a:lvl3pPr marL="4389120" indent="-1104902" algn="l" defTabSz="4389120" rtl="0" eaLnBrk="1" latinLnBrk="0" hangingPunct="1">
                <a:lnSpc>
                  <a:spcPct val="90000"/>
                </a:lnSpc>
                <a:spcBef>
                  <a:spcPts val="1440"/>
                </a:spcBef>
                <a:buClr>
                  <a:schemeClr val="tx2"/>
                </a:buClr>
                <a:buFont typeface="Arial" pitchFamily="34" charset="0"/>
                <a:buChar char="–"/>
                <a:defRPr sz="8640" kern="1200">
                  <a:solidFill>
                    <a:schemeClr val="bg2"/>
                  </a:solidFill>
                  <a:latin typeface="+mn-lt"/>
                  <a:ea typeface="+mn-ea"/>
                  <a:cs typeface="Arial" pitchFamily="34" charset="0"/>
                </a:defRPr>
              </a:lvl3pPr>
              <a:lvl4pPr marL="5760720" indent="-1104902"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4pPr>
              <a:lvl5pPr marL="7139942" indent="-1112520" algn="l" defTabSz="4389120" rtl="0" eaLnBrk="1" latinLnBrk="0" hangingPunct="1">
                <a:lnSpc>
                  <a:spcPct val="90000"/>
                </a:lnSpc>
                <a:spcBef>
                  <a:spcPts val="1440"/>
                </a:spcBef>
                <a:buClr>
                  <a:schemeClr val="tx2"/>
                </a:buClr>
                <a:buFont typeface="Arial" pitchFamily="34" charset="0"/>
                <a:buChar char="–"/>
                <a:defRPr sz="7680" kern="1200">
                  <a:solidFill>
                    <a:schemeClr val="bg2"/>
                  </a:solidFill>
                  <a:latin typeface="+mn-lt"/>
                  <a:ea typeface="+mn-ea"/>
                  <a:cs typeface="Arial" pitchFamily="34" charset="0"/>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marR="0" lvl="0" indent="0" algn="l" defTabSz="4389120" rtl="0" eaLnBrk="1" fontAlgn="auto" latinLnBrk="0" hangingPunct="1">
                <a:lnSpc>
                  <a:spcPct val="90000"/>
                </a:lnSpc>
                <a:spcBef>
                  <a:spcPts val="5760"/>
                </a:spcBef>
                <a:spcAft>
                  <a:spcPts val="0"/>
                </a:spcAft>
                <a:buClr>
                  <a:srgbClr val="C1132F"/>
                </a:buClr>
                <a:buSzTx/>
                <a:buFont typeface="Arial"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signal</a:t>
              </a:r>
            </a:p>
          </p:txBody>
        </p:sp>
        <p:sp>
          <p:nvSpPr>
            <p:cNvPr id="1025" name="TextBox 1024">
              <a:extLst>
                <a:ext uri="{FF2B5EF4-FFF2-40B4-BE49-F238E27FC236}">
                  <a16:creationId xmlns:a16="http://schemas.microsoft.com/office/drawing/2014/main" id="{E43C988F-672F-8E9A-350F-87B42E42F376}"/>
                </a:ext>
              </a:extLst>
            </p:cNvPr>
            <p:cNvSpPr txBox="1"/>
            <p:nvPr/>
          </p:nvSpPr>
          <p:spPr>
            <a:xfrm>
              <a:off x="11224244" y="8655428"/>
              <a:ext cx="2177006" cy="553998"/>
            </a:xfrm>
            <a:prstGeom prst="rect">
              <a:avLst/>
            </a:prstGeom>
            <a:noFill/>
          </p:spPr>
          <p:txBody>
            <a:bodyPr wrap="non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XOR signal</a:t>
              </a:r>
              <a:endPar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27" name="TextBox 1026">
              <a:extLst>
                <a:ext uri="{FF2B5EF4-FFF2-40B4-BE49-F238E27FC236}">
                  <a16:creationId xmlns:a16="http://schemas.microsoft.com/office/drawing/2014/main" id="{E694E809-10AA-4FDF-2FD6-0BD728316061}"/>
                </a:ext>
              </a:extLst>
            </p:cNvPr>
            <p:cNvSpPr txBox="1"/>
            <p:nvPr/>
          </p:nvSpPr>
          <p:spPr>
            <a:xfrm>
              <a:off x="11224244" y="7826148"/>
              <a:ext cx="875240" cy="553998"/>
            </a:xfrm>
            <a:prstGeom prst="rect">
              <a:avLst/>
            </a:prstGeom>
            <a:noFill/>
          </p:spPr>
          <p:txBody>
            <a:bodyPr wrap="non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PRN</a:t>
              </a:r>
              <a:endPar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040" name="TextBox 1039">
            <a:extLst>
              <a:ext uri="{FF2B5EF4-FFF2-40B4-BE49-F238E27FC236}">
                <a16:creationId xmlns:a16="http://schemas.microsoft.com/office/drawing/2014/main" id="{1C4637DE-F7F1-2B55-5A0F-AB7DA745456C}"/>
              </a:ext>
            </a:extLst>
          </p:cNvPr>
          <p:cNvSpPr txBox="1"/>
          <p:nvPr/>
        </p:nvSpPr>
        <p:spPr>
          <a:xfrm>
            <a:off x="9135740" y="17875521"/>
            <a:ext cx="5038968" cy="3887218"/>
          </a:xfrm>
          <a:prstGeom prst="rect">
            <a:avLst/>
          </a:prstGeom>
          <a:noFill/>
        </p:spPr>
        <p:txBody>
          <a:bodyPr wrap="squar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24-32 satellites, in     6 orbits, transmitting simultaneously</a:t>
            </a:r>
          </a:p>
          <a:p>
            <a:pPr marL="0" marR="0" lvl="0" indent="0" algn="l" defTabSz="4389120" rtl="0" eaLnBrk="1" fontAlgn="auto" latinLnBrk="0" hangingPunct="1">
              <a:lnSpc>
                <a:spcPct val="90000"/>
              </a:lnSpc>
              <a:spcBef>
                <a:spcPts val="60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Each satellite has its  own language</a:t>
            </a:r>
          </a:p>
        </p:txBody>
      </p:sp>
      <p:pic>
        <p:nvPicPr>
          <p:cNvPr id="1068" name="Picture 23">
            <a:extLst>
              <a:ext uri="{FF2B5EF4-FFF2-40B4-BE49-F238E27FC236}">
                <a16:creationId xmlns:a16="http://schemas.microsoft.com/office/drawing/2014/main" id="{89BBBD52-53A2-249A-197A-ABE90065A5A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394" t="15847" r="12448" b="18952"/>
          <a:stretch/>
        </p:blipFill>
        <p:spPr bwMode="auto">
          <a:xfrm>
            <a:off x="31288602" y="4496573"/>
            <a:ext cx="10910947" cy="6442216"/>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25">
            <a:extLst>
              <a:ext uri="{FF2B5EF4-FFF2-40B4-BE49-F238E27FC236}">
                <a16:creationId xmlns:a16="http://schemas.microsoft.com/office/drawing/2014/main" id="{020D0806-C624-B3C5-5290-6D473429A5C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66"/>
          <a:stretch/>
        </p:blipFill>
        <p:spPr bwMode="auto">
          <a:xfrm>
            <a:off x="31822415" y="11749140"/>
            <a:ext cx="9843320" cy="684786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27">
            <a:extLst>
              <a:ext uri="{FF2B5EF4-FFF2-40B4-BE49-F238E27FC236}">
                <a16:creationId xmlns:a16="http://schemas.microsoft.com/office/drawing/2014/main" id="{A634FF83-709F-3081-BECC-3AA38B5499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06082" y="18812449"/>
            <a:ext cx="11475987" cy="5430965"/>
          </a:xfrm>
          <a:prstGeom prst="rect">
            <a:avLst/>
          </a:prstGeom>
          <a:noFill/>
          <a:extLst>
            <a:ext uri="{909E8E84-426E-40DD-AFC4-6F175D3DCCD1}">
              <a14:hiddenFill xmlns:a14="http://schemas.microsoft.com/office/drawing/2010/main">
                <a:solidFill>
                  <a:srgbClr val="FFFFFF"/>
                </a:solidFill>
              </a14:hiddenFill>
            </a:ext>
          </a:extLst>
        </p:spPr>
      </p:pic>
      <p:sp>
        <p:nvSpPr>
          <p:cNvPr id="1071" name="Rectangle 1070">
            <a:extLst>
              <a:ext uri="{FF2B5EF4-FFF2-40B4-BE49-F238E27FC236}">
                <a16:creationId xmlns:a16="http://schemas.microsoft.com/office/drawing/2014/main" id="{463CB58A-FBAB-34DB-EAFA-755A5E9E292E}"/>
              </a:ext>
            </a:extLst>
          </p:cNvPr>
          <p:cNvSpPr/>
          <p:nvPr/>
        </p:nvSpPr>
        <p:spPr>
          <a:xfrm>
            <a:off x="29340048" y="24289192"/>
            <a:ext cx="14017752" cy="1476169"/>
          </a:xfrm>
          <a:prstGeom prst="rect">
            <a:avLst/>
          </a:prstGeom>
          <a:solidFill>
            <a:srgbClr val="B24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60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Conclusions</a:t>
            </a:r>
          </a:p>
        </p:txBody>
      </p:sp>
      <p:grpSp>
        <p:nvGrpSpPr>
          <p:cNvPr id="1089" name="Group 1088">
            <a:extLst>
              <a:ext uri="{FF2B5EF4-FFF2-40B4-BE49-F238E27FC236}">
                <a16:creationId xmlns:a16="http://schemas.microsoft.com/office/drawing/2014/main" id="{A1192282-0A53-FE2D-DAA4-05DC5D4B6B17}"/>
              </a:ext>
            </a:extLst>
          </p:cNvPr>
          <p:cNvGrpSpPr/>
          <p:nvPr/>
        </p:nvGrpSpPr>
        <p:grpSpPr>
          <a:xfrm>
            <a:off x="457200" y="414097"/>
            <a:ext cx="42976800" cy="2006881"/>
            <a:chOff x="457200" y="414097"/>
            <a:chExt cx="42976800" cy="2006881"/>
          </a:xfrm>
        </p:grpSpPr>
        <p:sp>
          <p:nvSpPr>
            <p:cNvPr id="10" name="Rectangle 9">
              <a:extLst>
                <a:ext uri="{FF2B5EF4-FFF2-40B4-BE49-F238E27FC236}">
                  <a16:creationId xmlns:a16="http://schemas.microsoft.com/office/drawing/2014/main" id="{82356722-022E-0842-911F-E91FA4091B94}"/>
                </a:ext>
              </a:extLst>
            </p:cNvPr>
            <p:cNvSpPr/>
            <p:nvPr/>
          </p:nvSpPr>
          <p:spPr>
            <a:xfrm>
              <a:off x="457200" y="414097"/>
              <a:ext cx="42976800" cy="2006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3600"/>
                </a:spcBef>
                <a:spcAft>
                  <a:spcPts val="9000"/>
                </a:spcAft>
                <a:buClrTx/>
                <a:buSzTx/>
                <a:buFontTx/>
                <a:buNone/>
                <a:tabLst/>
                <a:defRPr/>
              </a:pPr>
              <a:r>
                <a:rPr kumimoji="0" lang="en-US" sz="9600" b="1" i="0" u="none" strike="noStrike" kern="1200" cap="none" spc="0" normalizeH="0" baseline="0" noProof="0" dirty="0">
                  <a:ln>
                    <a:noFill/>
                  </a:ln>
                  <a:solidFill>
                    <a:srgbClr val="B24F28"/>
                  </a:solidFill>
                  <a:effectLst/>
                  <a:uLnTx/>
                  <a:uFillTx/>
                  <a:latin typeface="Calibri" panose="020F0502020204030204" pitchFamily="34" charset="0"/>
                  <a:ea typeface="Calibri" panose="020F0502020204030204" pitchFamily="34" charset="0"/>
                  <a:cs typeface="Calibri" panose="020F0502020204030204" pitchFamily="34" charset="0"/>
                </a:rPr>
                <a:t>Practical GPS Spoofing</a:t>
              </a:r>
            </a:p>
          </p:txBody>
        </p:sp>
        <p:grpSp>
          <p:nvGrpSpPr>
            <p:cNvPr id="1084" name="Group 1083">
              <a:extLst>
                <a:ext uri="{FF2B5EF4-FFF2-40B4-BE49-F238E27FC236}">
                  <a16:creationId xmlns:a16="http://schemas.microsoft.com/office/drawing/2014/main" id="{2CE8F578-3BD6-5255-4310-9FED371A524E}"/>
                </a:ext>
              </a:extLst>
            </p:cNvPr>
            <p:cNvGrpSpPr/>
            <p:nvPr/>
          </p:nvGrpSpPr>
          <p:grpSpPr>
            <a:xfrm>
              <a:off x="1474346" y="489370"/>
              <a:ext cx="12336128" cy="1856334"/>
              <a:chOff x="1467967" y="662888"/>
              <a:chExt cx="12336128" cy="1856334"/>
            </a:xfrm>
          </p:grpSpPr>
          <p:pic>
            <p:nvPicPr>
              <p:cNvPr id="1074" name="Graphic 1073" descr="Satellite outline">
                <a:extLst>
                  <a:ext uri="{FF2B5EF4-FFF2-40B4-BE49-F238E27FC236}">
                    <a16:creationId xmlns:a16="http://schemas.microsoft.com/office/drawing/2014/main" id="{50CF2752-4F69-BCEC-A99D-88B5B9BD918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6707865" y="662889"/>
                <a:ext cx="1856333" cy="1856333"/>
              </a:xfrm>
              <a:prstGeom prst="rect">
                <a:avLst/>
              </a:prstGeom>
            </p:spPr>
          </p:pic>
          <p:pic>
            <p:nvPicPr>
              <p:cNvPr id="1076" name="Graphic 1075" descr="Satellite with solid fill">
                <a:extLst>
                  <a:ext uri="{FF2B5EF4-FFF2-40B4-BE49-F238E27FC236}">
                    <a16:creationId xmlns:a16="http://schemas.microsoft.com/office/drawing/2014/main" id="{1F2984EC-D51E-3D90-0F2C-371DADE7A80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67967" y="662888"/>
                <a:ext cx="1856334" cy="1856334"/>
              </a:xfrm>
              <a:prstGeom prst="rect">
                <a:avLst/>
              </a:prstGeom>
            </p:spPr>
          </p:pic>
          <p:pic>
            <p:nvPicPr>
              <p:cNvPr id="1077" name="Graphic 1076" descr="Satellite with solid fill">
                <a:extLst>
                  <a:ext uri="{FF2B5EF4-FFF2-40B4-BE49-F238E27FC236}">
                    <a16:creationId xmlns:a16="http://schemas.microsoft.com/office/drawing/2014/main" id="{DD487C39-C316-FB0C-266A-50C22D77305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947761" y="662888"/>
                <a:ext cx="1856334" cy="1856334"/>
              </a:xfrm>
              <a:prstGeom prst="rect">
                <a:avLst/>
              </a:prstGeom>
            </p:spPr>
          </p:pic>
        </p:grpSp>
        <p:grpSp>
          <p:nvGrpSpPr>
            <p:cNvPr id="1085" name="Group 1084">
              <a:extLst>
                <a:ext uri="{FF2B5EF4-FFF2-40B4-BE49-F238E27FC236}">
                  <a16:creationId xmlns:a16="http://schemas.microsoft.com/office/drawing/2014/main" id="{9C4C64BF-97FA-02DD-83BD-C35F882F59BE}"/>
                </a:ext>
              </a:extLst>
            </p:cNvPr>
            <p:cNvGrpSpPr/>
            <p:nvPr/>
          </p:nvGrpSpPr>
          <p:grpSpPr>
            <a:xfrm rot="10800000">
              <a:off x="30080726" y="489370"/>
              <a:ext cx="12336128" cy="1856334"/>
              <a:chOff x="1467967" y="662888"/>
              <a:chExt cx="12336128" cy="1856334"/>
            </a:xfrm>
          </p:grpSpPr>
          <p:pic>
            <p:nvPicPr>
              <p:cNvPr id="1086" name="Graphic 1085" descr="Satellite outline">
                <a:extLst>
                  <a:ext uri="{FF2B5EF4-FFF2-40B4-BE49-F238E27FC236}">
                    <a16:creationId xmlns:a16="http://schemas.microsoft.com/office/drawing/2014/main" id="{B7120658-7046-ED48-5B11-8BD77552F03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6707865" y="662889"/>
                <a:ext cx="1856333" cy="1856333"/>
              </a:xfrm>
              <a:prstGeom prst="rect">
                <a:avLst/>
              </a:prstGeom>
            </p:spPr>
          </p:pic>
          <p:pic>
            <p:nvPicPr>
              <p:cNvPr id="1087" name="Graphic 1086" descr="Satellite with solid fill">
                <a:extLst>
                  <a:ext uri="{FF2B5EF4-FFF2-40B4-BE49-F238E27FC236}">
                    <a16:creationId xmlns:a16="http://schemas.microsoft.com/office/drawing/2014/main" id="{E2391879-A8A0-FC73-E7C2-73A47FAF612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67967" y="662888"/>
                <a:ext cx="1856334" cy="1856334"/>
              </a:xfrm>
              <a:prstGeom prst="rect">
                <a:avLst/>
              </a:prstGeom>
            </p:spPr>
          </p:pic>
          <p:pic>
            <p:nvPicPr>
              <p:cNvPr id="1088" name="Graphic 1087" descr="Satellite with solid fill">
                <a:extLst>
                  <a:ext uri="{FF2B5EF4-FFF2-40B4-BE49-F238E27FC236}">
                    <a16:creationId xmlns:a16="http://schemas.microsoft.com/office/drawing/2014/main" id="{FE18B402-C988-7461-1045-06EEEFAEC5D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947761" y="662888"/>
                <a:ext cx="1856334" cy="1856334"/>
              </a:xfrm>
              <a:prstGeom prst="rect">
                <a:avLst/>
              </a:prstGeom>
            </p:spPr>
          </p:pic>
        </p:grpSp>
      </p:grpSp>
      <p:sp>
        <p:nvSpPr>
          <p:cNvPr id="1090" name="TextBox 1089">
            <a:extLst>
              <a:ext uri="{FF2B5EF4-FFF2-40B4-BE49-F238E27FC236}">
                <a16:creationId xmlns:a16="http://schemas.microsoft.com/office/drawing/2014/main" id="{AE7DFF97-E61C-3624-F32B-8EE7CD47084B}"/>
              </a:ext>
            </a:extLst>
          </p:cNvPr>
          <p:cNvSpPr txBox="1"/>
          <p:nvPr/>
        </p:nvSpPr>
        <p:spPr>
          <a:xfrm>
            <a:off x="865995" y="4621499"/>
            <a:ext cx="11869980" cy="4348883"/>
          </a:xfrm>
          <a:prstGeom prst="rect">
            <a:avLst/>
          </a:prstGeom>
          <a:noFill/>
        </p:spPr>
        <p:txBody>
          <a:bodyPr wrap="squar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Motivation</a:t>
            </a:r>
          </a:p>
          <a:p>
            <a:pPr marL="0" marR="0" lvl="0" indent="0" algn="l" defTabSz="4389120" rtl="0" eaLnBrk="1" fontAlgn="auto" latinLnBrk="0" hangingPunct="1">
              <a:lnSpc>
                <a:spcPct val="90000"/>
              </a:lnSpc>
              <a:spcBef>
                <a:spcPts val="600"/>
              </a:spcBef>
              <a:spcAft>
                <a:spcPts val="24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Improve existing GPS spoofing algorithms </a:t>
            </a:r>
          </a:p>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Objectives</a:t>
            </a:r>
          </a:p>
          <a:p>
            <a:pPr marL="571500" marR="0" lvl="0" indent="-571500" algn="l" defTabSz="438912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Make a GPS system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spoofproof</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71500" marR="0" lvl="0" indent="-571500" algn="l" defTabSz="438912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Detect and locate spoofers</a:t>
            </a:r>
          </a:p>
          <a:p>
            <a:pPr marL="571500" marR="0" lvl="0" indent="-571500" algn="l" defTabSz="438912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Make an undetectable spoofer</a:t>
            </a:r>
          </a:p>
        </p:txBody>
      </p:sp>
      <p:pic>
        <p:nvPicPr>
          <p:cNvPr id="1092" name="Picture 13">
            <a:extLst>
              <a:ext uri="{FF2B5EF4-FFF2-40B4-BE49-F238E27FC236}">
                <a16:creationId xmlns:a16="http://schemas.microsoft.com/office/drawing/2014/main" id="{8E751D67-E955-379B-14C6-538CE93D14B1}"/>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3720" t="1145" r="3678" b="898"/>
          <a:stretch/>
        </p:blipFill>
        <p:spPr bwMode="auto">
          <a:xfrm>
            <a:off x="5755944" y="22752508"/>
            <a:ext cx="8723562" cy="64080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1">
            <a:extLst>
              <a:ext uri="{FF2B5EF4-FFF2-40B4-BE49-F238E27FC236}">
                <a16:creationId xmlns:a16="http://schemas.microsoft.com/office/drawing/2014/main" id="{8CFA4FA5-4F45-6B65-098D-23367439000F}"/>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5010" t="8030" r="13807" b="10870"/>
          <a:stretch/>
        </p:blipFill>
        <p:spPr bwMode="auto">
          <a:xfrm>
            <a:off x="865995" y="16458100"/>
            <a:ext cx="7333394" cy="6583806"/>
          </a:xfrm>
          <a:prstGeom prst="rect">
            <a:avLst/>
          </a:prstGeom>
          <a:noFill/>
          <a:extLst>
            <a:ext uri="{909E8E84-426E-40DD-AFC4-6F175D3DCCD1}">
              <a14:hiddenFill xmlns:a14="http://schemas.microsoft.com/office/drawing/2010/main">
                <a:solidFill>
                  <a:srgbClr val="FFFFFF"/>
                </a:solidFill>
              </a14:hiddenFill>
            </a:ext>
          </a:extLst>
        </p:spPr>
      </p:pic>
      <p:sp>
        <p:nvSpPr>
          <p:cNvPr id="1096" name="Rectangle 1095">
            <a:extLst>
              <a:ext uri="{FF2B5EF4-FFF2-40B4-BE49-F238E27FC236}">
                <a16:creationId xmlns:a16="http://schemas.microsoft.com/office/drawing/2014/main" id="{A7A1EAAF-9987-2D81-FF35-609459A01B1C}"/>
              </a:ext>
            </a:extLst>
          </p:cNvPr>
          <p:cNvSpPr/>
          <p:nvPr/>
        </p:nvSpPr>
        <p:spPr>
          <a:xfrm>
            <a:off x="15281980" y="14004231"/>
            <a:ext cx="13327241" cy="2727281"/>
          </a:xfrm>
          <a:prstGeom prst="rect">
            <a:avLst/>
          </a:prstGeom>
          <a:solidFill>
            <a:srgbClr val="0E3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389120" rtl="0" eaLnBrk="1" fontAlgn="auto" latinLnBrk="0" hangingPunct="1">
              <a:lnSpc>
                <a:spcPct val="90000"/>
              </a:lnSpc>
              <a:spcBef>
                <a:spcPts val="600"/>
              </a:spcBef>
              <a:spcAft>
                <a:spcPts val="0"/>
              </a:spcAft>
              <a:buClrTx/>
              <a:buSzTx/>
              <a:buFontTx/>
              <a:buNone/>
              <a:tabLst/>
              <a:defRPr/>
            </a:pPr>
            <a:endParaRPr kumimoji="0" lang="en-US" sz="7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99" name="TextBox 1098">
            <a:extLst>
              <a:ext uri="{FF2B5EF4-FFF2-40B4-BE49-F238E27FC236}">
                <a16:creationId xmlns:a16="http://schemas.microsoft.com/office/drawing/2014/main" id="{C563BFE4-6F7A-6EC5-50B2-3C9E11AFFBB8}"/>
              </a:ext>
            </a:extLst>
          </p:cNvPr>
          <p:cNvSpPr txBox="1"/>
          <p:nvPr/>
        </p:nvSpPr>
        <p:spPr>
          <a:xfrm>
            <a:off x="15622524" y="16881907"/>
            <a:ext cx="12646152" cy="1151084"/>
          </a:xfrm>
          <a:prstGeom prst="rect">
            <a:avLst/>
          </a:prstGeom>
          <a:noFill/>
        </p:spPr>
        <p:txBody>
          <a:bodyPr wrap="squar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A = Amplitude 	p = Satellite Transmission	n(t) = Ambient Noise</a:t>
            </a:r>
          </a:p>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t = GPS Time 	F = Doppler Shift	Tau (</a:t>
            </a:r>
            <a:r>
              <a:rPr kumimoji="0" lang="el-GR" sz="2400" b="0" i="0" u="none" strike="noStrike" kern="1200" cap="none" spc="0" normalizeH="0" baseline="0" noProof="0" dirty="0">
                <a:ln>
                  <a:noFill/>
                </a:ln>
                <a:solidFill>
                  <a:prstClr val="black"/>
                </a:solidFill>
                <a:effectLst/>
                <a:uLnTx/>
                <a:uFillTx/>
                <a:latin typeface="Arial"/>
                <a:ea typeface="+mn-ea"/>
                <a:cs typeface="+mn-cs"/>
              </a:rPr>
              <a:t>τ</a:t>
            </a:r>
            <a:r>
              <a:rPr kumimoji="0" lang="en-US" sz="2400" b="0" i="0" u="none" strike="noStrike" kern="1200" cap="none" spc="0" normalizeH="0" baseline="0" noProof="0" dirty="0">
                <a:ln>
                  <a:noFill/>
                </a:ln>
                <a:solidFill>
                  <a:prstClr val="black"/>
                </a:solidFill>
                <a:effectLst/>
                <a:uLnTx/>
                <a:uFillTx/>
                <a:latin typeface="Arial"/>
                <a:ea typeface="+mn-ea"/>
                <a:cs typeface="+mn-cs"/>
              </a:rPr>
              <a:t>) = Time Received</a:t>
            </a:r>
          </a:p>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a:ea typeface="+mn-ea"/>
                <a:cs typeface="+mn-cs"/>
              </a:rPr>
              <a:t>i</a:t>
            </a:r>
            <a:r>
              <a:rPr kumimoji="0" lang="en-US" sz="2400" b="0" i="0" u="none" strike="noStrike" kern="1200" cap="none" spc="0" normalizeH="0" baseline="0" noProof="0" dirty="0">
                <a:ln>
                  <a:noFill/>
                </a:ln>
                <a:solidFill>
                  <a:prstClr val="black"/>
                </a:solidFill>
                <a:effectLst/>
                <a:uLnTx/>
                <a:uFillTx/>
                <a:latin typeface="Arial"/>
                <a:ea typeface="+mn-ea"/>
                <a:cs typeface="+mn-cs"/>
              </a:rPr>
              <a:t> = Set of All Satellites</a:t>
            </a:r>
          </a:p>
        </p:txBody>
      </p:sp>
      <p:pic>
        <p:nvPicPr>
          <p:cNvPr id="1101" name="Picture 6" descr="Image">
            <a:extLst>
              <a:ext uri="{FF2B5EF4-FFF2-40B4-BE49-F238E27FC236}">
                <a16:creationId xmlns:a16="http://schemas.microsoft.com/office/drawing/2014/main" id="{21A7A7AC-42EF-E99E-FFA2-13C8A7B6C00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73076" y="18677377"/>
            <a:ext cx="12145049" cy="4364027"/>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10" descr="Image">
            <a:extLst>
              <a:ext uri="{FF2B5EF4-FFF2-40B4-BE49-F238E27FC236}">
                <a16:creationId xmlns:a16="http://schemas.microsoft.com/office/drawing/2014/main" id="{1F360E9F-7F1C-C2D7-CD27-0FB89BDDD8C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06346" y="4707599"/>
            <a:ext cx="10786890" cy="8979588"/>
          </a:xfrm>
          <a:prstGeom prst="rect">
            <a:avLst/>
          </a:prstGeom>
          <a:noFill/>
          <a:extLst>
            <a:ext uri="{909E8E84-426E-40DD-AFC4-6F175D3DCCD1}">
              <a14:hiddenFill xmlns:a14="http://schemas.microsoft.com/office/drawing/2010/main">
                <a:solidFill>
                  <a:srgbClr val="FFFFFF"/>
                </a:solidFill>
              </a14:hiddenFill>
            </a:ext>
          </a:extLst>
        </p:spPr>
      </p:pic>
      <p:sp>
        <p:nvSpPr>
          <p:cNvPr id="1064" name="TextBox 1063">
            <a:extLst>
              <a:ext uri="{FF2B5EF4-FFF2-40B4-BE49-F238E27FC236}">
                <a16:creationId xmlns:a16="http://schemas.microsoft.com/office/drawing/2014/main" id="{8BCBAB59-009B-7B40-8E06-092BF2504FB9}"/>
              </a:ext>
            </a:extLst>
          </p:cNvPr>
          <p:cNvSpPr txBox="1"/>
          <p:nvPr/>
        </p:nvSpPr>
        <p:spPr>
          <a:xfrm>
            <a:off x="15252923" y="4620513"/>
            <a:ext cx="3639311" cy="609398"/>
          </a:xfrm>
          <a:prstGeom prst="rect">
            <a:avLst/>
          </a:prstGeom>
          <a:noFill/>
        </p:spPr>
        <p:txBody>
          <a:bodyPr wrap="squar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Basic Spoofing</a:t>
            </a:r>
          </a:p>
        </p:txBody>
      </p:sp>
      <p:sp>
        <p:nvSpPr>
          <p:cNvPr id="1098" name="TextBox 1097">
            <a:extLst>
              <a:ext uri="{FF2B5EF4-FFF2-40B4-BE49-F238E27FC236}">
                <a16:creationId xmlns:a16="http://schemas.microsoft.com/office/drawing/2014/main" id="{10013ACB-4C96-4C6D-C4C4-15090E214D5E}"/>
              </a:ext>
            </a:extLst>
          </p:cNvPr>
          <p:cNvSpPr txBox="1"/>
          <p:nvPr/>
        </p:nvSpPr>
        <p:spPr>
          <a:xfrm>
            <a:off x="15252923" y="13389723"/>
            <a:ext cx="4866727" cy="609398"/>
          </a:xfrm>
          <a:prstGeom prst="rect">
            <a:avLst/>
          </a:prstGeom>
          <a:noFill/>
        </p:spPr>
        <p:txBody>
          <a:bodyPr wrap="squar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Received Signal</a:t>
            </a:r>
          </a:p>
        </p:txBody>
      </p:sp>
      <p:sp>
        <p:nvSpPr>
          <p:cNvPr id="1065" name="TextBox 1064">
            <a:extLst>
              <a:ext uri="{FF2B5EF4-FFF2-40B4-BE49-F238E27FC236}">
                <a16:creationId xmlns:a16="http://schemas.microsoft.com/office/drawing/2014/main" id="{27CD3BDE-C284-B421-CB57-403E76C53D02}"/>
              </a:ext>
            </a:extLst>
          </p:cNvPr>
          <p:cNvSpPr txBox="1"/>
          <p:nvPr/>
        </p:nvSpPr>
        <p:spPr>
          <a:xfrm>
            <a:off x="22099791" y="20716367"/>
            <a:ext cx="5092786" cy="1218795"/>
          </a:xfrm>
          <a:prstGeom prst="rect">
            <a:avLst/>
          </a:prstGeom>
          <a:noFill/>
        </p:spPr>
        <p:txBody>
          <a:bodyPr wrap="square" lIns="0" tIns="0" rIns="0" bIns="0" rtlCol="0" anchor="t">
            <a:spAutoFit/>
          </a:bodyPr>
          <a:lstStyle/>
          <a:p>
            <a:pPr marL="0" marR="0" lvl="0" indent="0" algn="ctr" defTabSz="4389120" rtl="0" eaLnBrk="1" fontAlgn="auto" latinLnBrk="0" hangingPunct="1">
              <a:lnSpc>
                <a:spcPct val="90000"/>
              </a:lnSpc>
              <a:spcBef>
                <a:spcPts val="60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Determines location of one satellite</a:t>
            </a:r>
          </a:p>
        </p:txBody>
      </p:sp>
      <p:pic>
        <p:nvPicPr>
          <p:cNvPr id="1026" name="Picture 2">
            <a:extLst>
              <a:ext uri="{FF2B5EF4-FFF2-40B4-BE49-F238E27FC236}">
                <a16:creationId xmlns:a16="http://schemas.microsoft.com/office/drawing/2014/main" id="{1FE0828E-E54E-BFB3-AB85-807095B1DAE5}"/>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456"/>
          <a:stretch/>
        </p:blipFill>
        <p:spPr bwMode="auto">
          <a:xfrm>
            <a:off x="15070183" y="23061013"/>
            <a:ext cx="13813535" cy="5941578"/>
          </a:xfrm>
          <a:prstGeom prst="rect">
            <a:avLst/>
          </a:prstGeom>
          <a:noFill/>
          <a:extLst>
            <a:ext uri="{909E8E84-426E-40DD-AFC4-6F175D3DCCD1}">
              <a14:hiddenFill xmlns:a14="http://schemas.microsoft.com/office/drawing/2010/main">
                <a:solidFill>
                  <a:srgbClr val="FFFFFF"/>
                </a:solidFill>
              </a14:hiddenFill>
            </a:ext>
          </a:extLst>
        </p:spPr>
      </p:pic>
      <p:sp>
        <p:nvSpPr>
          <p:cNvPr id="1104" name="TextBox 1103">
            <a:extLst>
              <a:ext uri="{FF2B5EF4-FFF2-40B4-BE49-F238E27FC236}">
                <a16:creationId xmlns:a16="http://schemas.microsoft.com/office/drawing/2014/main" id="{4213ACDA-54CD-BEE4-82C2-6FCF2BD5151A}"/>
              </a:ext>
            </a:extLst>
          </p:cNvPr>
          <p:cNvSpPr txBox="1"/>
          <p:nvPr/>
        </p:nvSpPr>
        <p:spPr>
          <a:xfrm>
            <a:off x="24485880" y="24417878"/>
            <a:ext cx="3264596" cy="1218795"/>
          </a:xfrm>
          <a:prstGeom prst="rect">
            <a:avLst/>
          </a:prstGeom>
          <a:noFill/>
        </p:spPr>
        <p:txBody>
          <a:bodyPr wrap="square" lIns="0" tIns="0" rIns="0" bIns="0" rtlCol="0" anchor="t">
            <a:spAutoFit/>
          </a:bodyPr>
          <a:lstStyle/>
          <a:p>
            <a:pPr marL="0" marR="0" lvl="0" indent="0" algn="ctr" defTabSz="4389120" rtl="0" eaLnBrk="1" fontAlgn="auto" latinLnBrk="0" hangingPunct="1">
              <a:lnSpc>
                <a:spcPct val="90000"/>
              </a:lnSpc>
              <a:spcBef>
                <a:spcPts val="600"/>
              </a:spcBef>
              <a:spcAft>
                <a:spcPts val="0"/>
              </a:spcAft>
              <a:buClrTx/>
              <a:buSzTx/>
              <a:buFontTx/>
              <a:buNone/>
              <a:tabLst/>
              <a:defRPr/>
            </a:pPr>
            <a:r>
              <a:rPr kumimoji="0" lang="en-US" sz="4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GNURadio receiver</a:t>
            </a:r>
          </a:p>
        </p:txBody>
      </p:sp>
      <p:sp>
        <p:nvSpPr>
          <p:cNvPr id="2" name="TextBox 1">
            <a:extLst>
              <a:ext uri="{FF2B5EF4-FFF2-40B4-BE49-F238E27FC236}">
                <a16:creationId xmlns:a16="http://schemas.microsoft.com/office/drawing/2014/main" id="{EA857DFE-CFFF-6506-374C-0A51072639D4}"/>
              </a:ext>
            </a:extLst>
          </p:cNvPr>
          <p:cNvSpPr txBox="1"/>
          <p:nvPr/>
        </p:nvSpPr>
        <p:spPr>
          <a:xfrm>
            <a:off x="29615665" y="4579022"/>
            <a:ext cx="3639311" cy="609398"/>
          </a:xfrm>
          <a:prstGeom prst="rect">
            <a:avLst/>
          </a:prstGeom>
          <a:noFill/>
        </p:spPr>
        <p:txBody>
          <a:bodyPr wrap="squar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L1 Frames</a:t>
            </a:r>
          </a:p>
        </p:txBody>
      </p:sp>
      <p:sp>
        <p:nvSpPr>
          <p:cNvPr id="3" name="TextBox 2">
            <a:extLst>
              <a:ext uri="{FF2B5EF4-FFF2-40B4-BE49-F238E27FC236}">
                <a16:creationId xmlns:a16="http://schemas.microsoft.com/office/drawing/2014/main" id="{23C607B6-905B-270B-772C-4E3F3C30450A}"/>
              </a:ext>
            </a:extLst>
          </p:cNvPr>
          <p:cNvSpPr txBox="1"/>
          <p:nvPr/>
        </p:nvSpPr>
        <p:spPr>
          <a:xfrm>
            <a:off x="29615665" y="11138912"/>
            <a:ext cx="4967883" cy="609398"/>
          </a:xfrm>
          <a:prstGeom prst="rect">
            <a:avLst/>
          </a:prstGeom>
          <a:noFill/>
        </p:spPr>
        <p:txBody>
          <a:bodyPr wrap="squar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Preamble Detection</a:t>
            </a:r>
          </a:p>
        </p:txBody>
      </p:sp>
      <p:sp>
        <p:nvSpPr>
          <p:cNvPr id="1091" name="TextBox 1090">
            <a:extLst>
              <a:ext uri="{FF2B5EF4-FFF2-40B4-BE49-F238E27FC236}">
                <a16:creationId xmlns:a16="http://schemas.microsoft.com/office/drawing/2014/main" id="{A749C83A-C12E-7CEE-6331-2F755B1A5FF5}"/>
              </a:ext>
            </a:extLst>
          </p:cNvPr>
          <p:cNvSpPr txBox="1"/>
          <p:nvPr/>
        </p:nvSpPr>
        <p:spPr>
          <a:xfrm>
            <a:off x="855175" y="13504012"/>
            <a:ext cx="11869980" cy="2668423"/>
          </a:xfrm>
          <a:prstGeom prst="rect">
            <a:avLst/>
          </a:prstGeom>
          <a:noFill/>
        </p:spPr>
        <p:txBody>
          <a:bodyPr wrap="squar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Spoofer Requirements</a:t>
            </a:r>
          </a:p>
          <a:p>
            <a:pPr marL="571500" marR="0" lvl="0" indent="-571500" algn="l" defTabSz="438912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Understand language satellites speak</a:t>
            </a:r>
          </a:p>
          <a:p>
            <a:pPr marL="571500" marR="0" lvl="0" indent="-571500" algn="l" defTabSz="438912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Location and velocity of satellite</a:t>
            </a:r>
          </a:p>
          <a:p>
            <a:pPr marL="571500" marR="0" lvl="0" indent="-571500" algn="l" defTabSz="438912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Complex spoof algorithm</a:t>
            </a:r>
          </a:p>
        </p:txBody>
      </p:sp>
      <p:pic>
        <p:nvPicPr>
          <p:cNvPr id="6" name="Picture 4">
            <a:extLst>
              <a:ext uri="{FF2B5EF4-FFF2-40B4-BE49-F238E27FC236}">
                <a16:creationId xmlns:a16="http://schemas.microsoft.com/office/drawing/2014/main" id="{CAC86884-8F8A-05F1-61F3-39BCBAA24FD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1817" y="23297665"/>
            <a:ext cx="5273138" cy="59661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5515606-0A40-04C2-125B-4AA35DBC6453}"/>
              </a:ext>
            </a:extLst>
          </p:cNvPr>
          <p:cNvSpPr/>
          <p:nvPr/>
        </p:nvSpPr>
        <p:spPr>
          <a:xfrm>
            <a:off x="5886450" y="24136350"/>
            <a:ext cx="1104900" cy="1149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err="1"/>
          </a:p>
        </p:txBody>
      </p:sp>
      <p:sp>
        <p:nvSpPr>
          <p:cNvPr id="7" name="Rectangle 6">
            <a:extLst>
              <a:ext uri="{FF2B5EF4-FFF2-40B4-BE49-F238E27FC236}">
                <a16:creationId xmlns:a16="http://schemas.microsoft.com/office/drawing/2014/main" id="{2DAF50D3-BF46-7CF2-5EC6-A5F9BAD17227}"/>
              </a:ext>
            </a:extLst>
          </p:cNvPr>
          <p:cNvSpPr/>
          <p:nvPr/>
        </p:nvSpPr>
        <p:spPr>
          <a:xfrm>
            <a:off x="34518599" y="18718573"/>
            <a:ext cx="5845364" cy="475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err="1"/>
          </a:p>
        </p:txBody>
      </p:sp>
      <p:sp>
        <p:nvSpPr>
          <p:cNvPr id="5" name="TextBox 4">
            <a:extLst>
              <a:ext uri="{FF2B5EF4-FFF2-40B4-BE49-F238E27FC236}">
                <a16:creationId xmlns:a16="http://schemas.microsoft.com/office/drawing/2014/main" id="{A53F9722-7F4D-67ED-E940-DC37A3D9C1F5}"/>
              </a:ext>
            </a:extLst>
          </p:cNvPr>
          <p:cNvSpPr txBox="1"/>
          <p:nvPr/>
        </p:nvSpPr>
        <p:spPr>
          <a:xfrm>
            <a:off x="29615665" y="18523524"/>
            <a:ext cx="8656714" cy="609398"/>
          </a:xfrm>
          <a:prstGeom prst="rect">
            <a:avLst/>
          </a:prstGeom>
          <a:noFill/>
        </p:spPr>
        <p:txBody>
          <a:bodyPr wrap="square" lIns="0" tIns="0" rIns="0" bIns="0" rtlCol="0" anchor="t">
            <a:spAutoFit/>
          </a:bodyPr>
          <a:lstStyle/>
          <a:p>
            <a:pPr marL="0" marR="0" lvl="0" indent="0" algn="l" defTabSz="4389120" rtl="0" eaLnBrk="1" fontAlgn="auto" latinLnBrk="0" hangingPunct="1">
              <a:lnSpc>
                <a:spcPct val="90000"/>
              </a:lnSpc>
              <a:spcBef>
                <a:spcPts val="60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Correlation of Bits and Preamble</a:t>
            </a:r>
          </a:p>
        </p:txBody>
      </p:sp>
      <p:sp>
        <p:nvSpPr>
          <p:cNvPr id="8" name="Rectangle 7">
            <a:extLst>
              <a:ext uri="{FF2B5EF4-FFF2-40B4-BE49-F238E27FC236}">
                <a16:creationId xmlns:a16="http://schemas.microsoft.com/office/drawing/2014/main" id="{D46CBF05-D57A-6D06-269C-E5BDC576C598}"/>
              </a:ext>
            </a:extLst>
          </p:cNvPr>
          <p:cNvSpPr/>
          <p:nvPr/>
        </p:nvSpPr>
        <p:spPr>
          <a:xfrm>
            <a:off x="32103827" y="10638168"/>
            <a:ext cx="9561908" cy="241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err="1"/>
          </a:p>
        </p:txBody>
      </p:sp>
      <p:sp>
        <p:nvSpPr>
          <p:cNvPr id="9" name="Rectangle 8">
            <a:extLst>
              <a:ext uri="{FF2B5EF4-FFF2-40B4-BE49-F238E27FC236}">
                <a16:creationId xmlns:a16="http://schemas.microsoft.com/office/drawing/2014/main" id="{8945AD68-183D-3207-EE66-6679F77BA9AA}"/>
              </a:ext>
            </a:extLst>
          </p:cNvPr>
          <p:cNvSpPr/>
          <p:nvPr/>
        </p:nvSpPr>
        <p:spPr>
          <a:xfrm>
            <a:off x="31709631" y="10707304"/>
            <a:ext cx="635992" cy="209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err="1"/>
          </a:p>
        </p:txBody>
      </p:sp>
      <p:sp>
        <p:nvSpPr>
          <p:cNvPr id="11" name="Rectangle 10">
            <a:extLst>
              <a:ext uri="{FF2B5EF4-FFF2-40B4-BE49-F238E27FC236}">
                <a16:creationId xmlns:a16="http://schemas.microsoft.com/office/drawing/2014/main" id="{9F44ECD4-EE7A-6DA4-15C4-E345C659F557}"/>
              </a:ext>
            </a:extLst>
          </p:cNvPr>
          <p:cNvSpPr/>
          <p:nvPr/>
        </p:nvSpPr>
        <p:spPr>
          <a:xfrm>
            <a:off x="31588733" y="10653186"/>
            <a:ext cx="348327" cy="209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err="1"/>
          </a:p>
        </p:txBody>
      </p:sp>
      <p:sp>
        <p:nvSpPr>
          <p:cNvPr id="12" name="TextBox 11">
            <a:extLst>
              <a:ext uri="{FF2B5EF4-FFF2-40B4-BE49-F238E27FC236}">
                <a16:creationId xmlns:a16="http://schemas.microsoft.com/office/drawing/2014/main" id="{4737FA5D-D201-3BDA-58FB-54660F9CD3A7}"/>
              </a:ext>
            </a:extLst>
          </p:cNvPr>
          <p:cNvSpPr txBox="1"/>
          <p:nvPr/>
        </p:nvSpPr>
        <p:spPr>
          <a:xfrm>
            <a:off x="29615665" y="25910549"/>
            <a:ext cx="12995655" cy="3431709"/>
          </a:xfrm>
          <a:prstGeom prst="rect">
            <a:avLst/>
          </a:prstGeom>
          <a:noFill/>
        </p:spPr>
        <p:txBody>
          <a:bodyPr wrap="square" lIns="0" tIns="0" rIns="0" bIns="0" rtlCol="0" anchor="t">
            <a:spAutoFit/>
          </a:bodyPr>
          <a:lstStyle/>
          <a:p>
            <a:pPr marL="571500" marR="0" lvl="0" indent="-571500" algn="l" defTabSz="438912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Simulated spoofed GPS signals</a:t>
            </a:r>
          </a:p>
          <a:p>
            <a:pPr marL="571500" marR="0" lvl="0" indent="-571500" algn="l" defTabSz="438912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Increased understanding of GPS protocols</a:t>
            </a:r>
          </a:p>
          <a:p>
            <a:pPr marL="571500" marR="0" lvl="0" indent="-571500" algn="l" defTabSz="438912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Built a GNURadio GPS receiver</a:t>
            </a:r>
            <a:endPar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743200" marR="0" lvl="0" indent="-2743200" algn="l" defTabSz="4389120" rtl="0" eaLnBrk="1" fontAlgn="auto" latinLnBrk="0" hangingPunct="1">
              <a:lnSpc>
                <a:spcPct val="90000"/>
              </a:lnSpc>
              <a:spcBef>
                <a:spcPts val="600"/>
              </a:spcBef>
              <a:spcAft>
                <a:spcPts val="0"/>
              </a:spcAft>
              <a:buClrTx/>
              <a:buSzTx/>
              <a:tabLst/>
              <a:defRPr/>
            </a:pPr>
            <a:r>
              <a:rPr lang="en-US" sz="4400" b="1" dirty="0">
                <a:solidFill>
                  <a:prstClr val="black"/>
                </a:solidFill>
                <a:latin typeface="Calibri" panose="020F0502020204030204" pitchFamily="34" charset="0"/>
                <a:ea typeface="Calibri" panose="020F0502020204030204" pitchFamily="34" charset="0"/>
                <a:cs typeface="Calibri" panose="020F0502020204030204" pitchFamily="34" charset="0"/>
              </a:rPr>
              <a:t>Next steps: </a:t>
            </a: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Switch to a Unix implementation and use an ADALM-PLUTO receiver</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2A8DB6D-4B61-D522-6369-5B40BD6C1C2C}"/>
                  </a:ext>
                </a:extLst>
              </p:cNvPr>
              <p:cNvSpPr/>
              <p:nvPr/>
            </p:nvSpPr>
            <p:spPr>
              <a:xfrm>
                <a:off x="15514486" y="14243159"/>
                <a:ext cx="12862229" cy="2249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14:m>
                  <m:oMathPara xmlns:m="http://schemas.openxmlformats.org/officeDocument/2006/math">
                    <m:oMathParaPr>
                      <m:jc m:val="centerGroup"/>
                    </m:oMathParaPr>
                    <m:oMath xmlns:m="http://schemas.openxmlformats.org/officeDocument/2006/math">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𝑥</m:t>
                      </m:r>
                      <m:d>
                        <m:d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dPr>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𝑡</m:t>
                          </m:r>
                        </m:e>
                      </m:d>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m:t>
                      </m:r>
                      <m:nary>
                        <m:naryPr>
                          <m:chr m:val="∑"/>
                          <m:supHide m:val="on"/>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naryPr>
                        <m:sub>
                          <m:r>
                            <m:rPr>
                              <m:brk m:alnAt="7"/>
                            </m:r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𝑖</m:t>
                          </m:r>
                        </m:sub>
                        <m:sup/>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𝐴</m:t>
                          </m:r>
                          <m:r>
                            <a:rPr kumimoji="0" lang="en-US" sz="4800" b="0" i="1" u="none" strike="noStrike" kern="1200" cap="none" spc="0" normalizeH="0" baseline="-25000" noProof="0" smtClean="0">
                              <a:ln>
                                <a:noFill/>
                              </a:ln>
                              <a:solidFill>
                                <a:prstClr val="black"/>
                              </a:solidFill>
                              <a:effectLst/>
                              <a:uLnTx/>
                              <a:uFillTx/>
                              <a:latin typeface="Cambria Math" panose="02040503050406030204" pitchFamily="18" charset="0"/>
                              <a:cs typeface="Times New Roman" panose="02020603050405020304" pitchFamily="18" charset="0"/>
                            </a:rPr>
                            <m:t>𝑖</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𝑝</m:t>
                          </m:r>
                          <m:r>
                            <a:rPr kumimoji="0" lang="en-US" sz="4800" b="0" i="1" u="none" strike="noStrike" kern="1200" cap="none" spc="0" normalizeH="0" baseline="-25000" noProof="0" smtClean="0">
                              <a:ln>
                                <a:noFill/>
                              </a:ln>
                              <a:solidFill>
                                <a:prstClr val="black"/>
                              </a:solidFill>
                              <a:effectLst/>
                              <a:uLnTx/>
                              <a:uFillTx/>
                              <a:latin typeface="Cambria Math" panose="02040503050406030204" pitchFamily="18" charset="0"/>
                              <a:cs typeface="Times New Roman" panose="02020603050405020304" pitchFamily="18" charset="0"/>
                            </a:rPr>
                            <m:t>𝑖</m:t>
                          </m:r>
                          <m:d>
                            <m:d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dPr>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𝑡</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𝜏</m:t>
                              </m:r>
                              <m:r>
                                <a:rPr kumimoji="0" lang="en-US" sz="4800" b="0" i="1" u="none" strike="noStrike" kern="1200" cap="none" spc="0" normalizeH="0" baseline="-2500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𝑖</m:t>
                              </m:r>
                            </m:e>
                          </m:d>
                          <m:sSup>
                            <m:sSup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𝑒</m:t>
                              </m:r>
                            </m:e>
                            <m:sup>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𝑗</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𝜋</m:t>
                              </m:r>
                              <m:sSub>
                                <m:sSub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lang="en-US" sz="4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𝐹</m:t>
                                  </m:r>
                                </m:e>
                                <m:sub>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𝑖</m:t>
                                  </m:r>
                                </m:sub>
                              </m:sSub>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𝑡</m:t>
                              </m:r>
                            </m:sup>
                          </m:sSup>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𝑡</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e>
                      </m:nary>
                    </m:oMath>
                  </m:oMathPara>
                </a14:m>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4" name="Rectangle 13">
                <a:extLst>
                  <a:ext uri="{FF2B5EF4-FFF2-40B4-BE49-F238E27FC236}">
                    <a16:creationId xmlns:a16="http://schemas.microsoft.com/office/drawing/2014/main" id="{62A8DB6D-4B61-D522-6369-5B40BD6C1C2C}"/>
                  </a:ext>
                </a:extLst>
              </p:cNvPr>
              <p:cNvSpPr>
                <a:spLocks noRot="1" noChangeAspect="1" noMove="1" noResize="1" noEditPoints="1" noAdjustHandles="1" noChangeArrowheads="1" noChangeShapeType="1" noTextEdit="1"/>
              </p:cNvSpPr>
              <p:nvPr/>
            </p:nvSpPr>
            <p:spPr>
              <a:xfrm>
                <a:off x="15514486" y="14243159"/>
                <a:ext cx="12862229" cy="2249424"/>
              </a:xfrm>
              <a:prstGeom prst="rect">
                <a:avLst/>
              </a:prstGeom>
              <a:blipFill>
                <a:blip r:embed="rId2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64402604"/>
      </p:ext>
    </p:extLst>
  </p:cSld>
  <p:clrMapOvr>
    <a:masterClrMapping/>
  </p:clrMapOvr>
  <p:transition>
    <p:fade/>
  </p:transition>
</p:sld>
</file>

<file path=ppt/theme/theme1.xml><?xml version="1.0" encoding="utf-8"?>
<a:theme xmlns:a="http://schemas.openxmlformats.org/drawingml/2006/main" name="ECTC2014_Presentation_Template_1">
  <a:themeElements>
    <a:clrScheme name="broadcom colors">
      <a:dk1>
        <a:sysClr val="windowText" lastClr="000000"/>
      </a:dk1>
      <a:lt1>
        <a:sysClr val="window" lastClr="FFFFFF"/>
      </a:lt1>
      <a:dk2>
        <a:srgbClr val="C1132F"/>
      </a:dk2>
      <a:lt2>
        <a:srgbClr val="5F5F5F"/>
      </a:lt2>
      <a:accent1>
        <a:srgbClr val="0F86A9"/>
      </a:accent1>
      <a:accent2>
        <a:srgbClr val="8EAE28"/>
      </a:accent2>
      <a:accent3>
        <a:srgbClr val="FFC000"/>
      </a:accent3>
      <a:accent4>
        <a:srgbClr val="973875"/>
      </a:accent4>
      <a:accent5>
        <a:srgbClr val="969696"/>
      </a:accent5>
      <a:accent6>
        <a:srgbClr val="15CD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spcBef>
            <a:spcPts val="600"/>
          </a:spcBef>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nSpc>
            <a:spcPct val="90000"/>
          </a:lnSpc>
          <a:spcBef>
            <a:spcPts val="600"/>
          </a:spcBef>
          <a:defRPr sz="2000" dirty="0" err="1" smtClean="0">
            <a:solidFill>
              <a:schemeClr val="accent5"/>
            </a:solidFill>
          </a:defRPr>
        </a:defPPr>
      </a:lstStyle>
    </a:txDef>
  </a:objectDefaults>
  <a:extraClrSchemeLst>
    <a:extraClrScheme>
      <a:clrScheme name="broadcom colors">
        <a:dk1>
          <a:sysClr val="windowText" lastClr="000000"/>
        </a:dk1>
        <a:lt1>
          <a:sysClr val="window" lastClr="FFFFFF"/>
        </a:lt1>
        <a:dk2>
          <a:srgbClr val="C1132F"/>
        </a:dk2>
        <a:lt2>
          <a:srgbClr val="5F5F5F"/>
        </a:lt2>
        <a:accent1>
          <a:srgbClr val="0F86A9"/>
        </a:accent1>
        <a:accent2>
          <a:srgbClr val="8EAE28"/>
        </a:accent2>
        <a:accent3>
          <a:srgbClr val="FFC000"/>
        </a:accent3>
        <a:accent4>
          <a:srgbClr val="973875"/>
        </a:accent4>
        <a:accent5>
          <a:srgbClr val="969696"/>
        </a:accent5>
        <a:accent6>
          <a:srgbClr val="15CDFF"/>
        </a:accent6>
        <a:hlink>
          <a:srgbClr val="0000FF"/>
        </a:hlink>
        <a:folHlink>
          <a:srgbClr val="800080"/>
        </a:folHlink>
      </a:clrScheme>
    </a:extraClrScheme>
  </a:extraClrSchemeLst>
  <a:custClrLst>
    <a:custClr name="Lt Red">
      <a:srgbClr val="E21537"/>
    </a:custClr>
    <a:custClr name="MedDk Red">
      <a:srgbClr val="9E1026"/>
    </a:custClr>
    <a:custClr name="Dark Red">
      <a:srgbClr val="710A1B"/>
    </a:custClr>
    <a:custClr name="Lt Blue">
      <a:srgbClr val="1994B8"/>
    </a:custClr>
    <a:custClr name="MedDk Blue">
      <a:srgbClr val="05536A"/>
    </a:custClr>
    <a:custClr name="Dark Blue">
      <a:srgbClr val="033B4C"/>
    </a:custClr>
    <a:custClr name="Lt Green">
      <a:srgbClr val="A0C234"/>
    </a:custClr>
    <a:custClr name="MedDk Green">
      <a:srgbClr val="5A7503"/>
    </a:custClr>
    <a:custClr name="Dark Green">
      <a:srgbClr val="445A01"/>
    </a:custClr>
    <a:custClr name="Lt Purple">
      <a:srgbClr val="B05991"/>
    </a:custClr>
    <a:custClr name="MedDk Purple">
      <a:srgbClr val="5B0C40"/>
    </a:custClr>
    <a:custClr name="Dark Purple">
      <a:srgbClr val="40032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ECTC2014_Presentation_Template_1</Template>
  <TotalTime>806</TotalTime>
  <Words>1459</Words>
  <Application>Microsoft Office PowerPoint</Application>
  <PresentationFormat>Custom</PresentationFormat>
  <Paragraphs>233</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Cambria Math</vt:lpstr>
      <vt:lpstr>Times New Roman</vt:lpstr>
      <vt:lpstr>ECTC2014_Presentation_Template_1</vt:lpstr>
      <vt:lpstr>Henry Riker’s Foray into GPS Spoofing</vt:lpstr>
      <vt:lpstr>PowerPoint Presentation</vt:lpstr>
    </vt:vector>
  </TitlesOfParts>
  <Company>ECTC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Karikalan</dc:creator>
  <cp:lastModifiedBy>Henry Riker</cp:lastModifiedBy>
  <cp:revision>42</cp:revision>
  <dcterms:created xsi:type="dcterms:W3CDTF">2013-12-04T00:10:04Z</dcterms:created>
  <dcterms:modified xsi:type="dcterms:W3CDTF">2025-04-25T05:13:24Z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