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</p:sldMasterIdLst>
  <p:notesMasterIdLst>
    <p:notesMasterId r:id="rId3"/>
  </p:notesMasterIdLst>
  <p:sldIdLst>
    <p:sldId id="294" r:id="rId2"/>
  </p:sldIdLst>
  <p:sldSz cx="43891200" cy="32918400"/>
  <p:notesSz cx="6997700" cy="9271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76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4F28"/>
    <a:srgbClr val="0E3652"/>
    <a:srgbClr val="0AA6A2"/>
    <a:srgbClr val="088080"/>
    <a:srgbClr val="087572"/>
    <a:srgbClr val="0BA5A5"/>
    <a:srgbClr val="D7744D"/>
    <a:srgbClr val="D3683D"/>
    <a:srgbClr val="A44924"/>
    <a:srgbClr val="C25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4" autoAdjust="0"/>
    <p:restoredTop sz="94794" autoAdjust="0"/>
  </p:normalViewPr>
  <p:slideViewPr>
    <p:cSldViewPr snapToGrid="0" showGuides="1">
      <p:cViewPr>
        <p:scale>
          <a:sx n="30" d="100"/>
          <a:sy n="30" d="100"/>
        </p:scale>
        <p:origin x="-586" y="-2419"/>
      </p:cViewPr>
      <p:guideLst>
        <p:guide orient="horz"/>
        <p:guide pos="27643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07" d="100"/>
          <a:sy n="107" d="100"/>
        </p:scale>
        <p:origin x="-3414" y="-84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FBB30-8580-4842-B7AE-628EE6A19D00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698EB-19EA-4E8B-816F-21ACB9D97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3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0840D-9FB9-C9DB-E8A1-2CF83A73F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E201A-2C8D-659B-E19F-68D2B9CC4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389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B74DD0-069B-43A0-94EF-69C9E0765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389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C19F4DD0-252B-ADC1-3E01-0561C9346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95363" y="466725"/>
            <a:ext cx="5006975" cy="3756025"/>
          </a:xfrm>
        </p:spPr>
      </p:sp>
      <p:sp>
        <p:nvSpPr>
          <p:cNvPr id="7" name="Notes Placeholder 6">
            <a:extLst>
              <a:ext uri="{FF2B5EF4-FFF2-40B4-BE49-F238E27FC236}">
                <a16:creationId xmlns:a16="http://schemas.microsoft.com/office/drawing/2014/main" id="{33E542BD-3EED-A221-F1A4-04C0154DBD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-Design-1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1228085" y="23913310"/>
            <a:ext cx="8573981" cy="3765816"/>
            <a:chOff x="255851" y="4015145"/>
            <a:chExt cx="1786246" cy="78454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41"/>
            <a:stretch/>
          </p:blipFill>
          <p:spPr>
            <a:xfrm>
              <a:off x="255851" y="4015145"/>
              <a:ext cx="1582474" cy="78454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5" t="61232" r="78098" b="30439"/>
            <a:stretch/>
          </p:blipFill>
          <p:spPr>
            <a:xfrm>
              <a:off x="1814416" y="4178019"/>
              <a:ext cx="227681" cy="1939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7" t="62198" r="84252" b="30541"/>
            <a:stretch/>
          </p:blipFill>
          <p:spPr>
            <a:xfrm>
              <a:off x="1521621" y="4200525"/>
              <a:ext cx="230979" cy="169069"/>
            </a:xfrm>
            <a:prstGeom prst="rect">
              <a:avLst/>
            </a:prstGeom>
          </p:spPr>
        </p:pic>
      </p:grpSp>
      <p:sp>
        <p:nvSpPr>
          <p:cNvPr id="14" name="Text Placeholder 16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12356993" y="9771739"/>
            <a:ext cx="23151854" cy="2127350"/>
          </a:xfrm>
        </p:spPr>
        <p:txBody>
          <a:bodyPr anchor="ctr"/>
          <a:lstStyle>
            <a:lvl1pPr marL="0" indent="0">
              <a:buNone/>
              <a:defRPr sz="15360" b="1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13440" b="1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13440" b="1">
                <a:solidFill>
                  <a:schemeClr val="bg1"/>
                </a:solidFill>
                <a:latin typeface="+mj-lt"/>
              </a:defRPr>
            </a:lvl3pPr>
            <a:lvl4pPr marL="0" indent="0">
              <a:buNone/>
              <a:defRPr sz="13440" b="1">
                <a:solidFill>
                  <a:schemeClr val="bg1"/>
                </a:solidFill>
                <a:latin typeface="+mj-lt"/>
              </a:defRPr>
            </a:lvl4pPr>
            <a:lvl5pPr marL="0" indent="0">
              <a:buNone/>
              <a:defRPr sz="1344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Paper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36683" y="23038512"/>
            <a:ext cx="22450099" cy="5539978"/>
          </a:xfrm>
        </p:spPr>
        <p:txBody>
          <a:bodyPr/>
          <a:lstStyle>
            <a:lvl1pPr marL="0" indent="0" algn="l">
              <a:lnSpc>
                <a:spcPts val="14400"/>
              </a:lnSpc>
              <a:spcBef>
                <a:spcPts val="0"/>
              </a:spcBef>
              <a:spcAft>
                <a:spcPts val="0"/>
              </a:spcAft>
              <a:buNone/>
              <a:defRPr sz="9600" b="1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 Name(s),                                       Company / Organization Affiliation, Address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502657" y="31135044"/>
            <a:ext cx="41407445" cy="7977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2880"/>
              </a:spcBef>
            </a:pPr>
            <a:r>
              <a:rPr lang="en-US" sz="5760" b="1" i="0" baseline="0" dirty="0">
                <a:solidFill>
                  <a:schemeClr val="accent6">
                    <a:lumMod val="50000"/>
                  </a:schemeClr>
                </a:solidFill>
              </a:rPr>
              <a:t>IEEE 69</a:t>
            </a:r>
            <a:r>
              <a:rPr lang="en-US" sz="5760" b="1" i="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5760" b="1" i="0" baseline="0" dirty="0">
                <a:solidFill>
                  <a:schemeClr val="accent6">
                    <a:lumMod val="50000"/>
                  </a:schemeClr>
                </a:solidFill>
              </a:rPr>
              <a:t> ECTC – Las Vegas, NV,   USA				                     May 28 – 31, 2019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503259" y="1393627"/>
            <a:ext cx="38020944" cy="1861430"/>
          </a:xfrm>
        </p:spPr>
        <p:txBody>
          <a:bodyPr anchor="t"/>
          <a:lstStyle>
            <a:lvl1pPr>
              <a:lnSpc>
                <a:spcPct val="9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1843430" y="5374068"/>
            <a:ext cx="40868602" cy="6967228"/>
          </a:xfrm>
        </p:spPr>
        <p:txBody>
          <a:bodyPr wrap="square">
            <a:spAutoFit/>
          </a:bodyPr>
          <a:lstStyle>
            <a:lvl1pPr>
              <a:defRPr sz="1152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 sz="8640">
                <a:solidFill>
                  <a:schemeClr val="bg2"/>
                </a:solidFill>
              </a:defRPr>
            </a:lvl3pPr>
            <a:lvl4pPr>
              <a:defRPr sz="7680">
                <a:solidFill>
                  <a:schemeClr val="bg2"/>
                </a:solidFill>
              </a:defRPr>
            </a:lvl4pPr>
            <a:lvl5pPr>
              <a:defRPr sz="768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emplate-Design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1448417" y="1560691"/>
            <a:ext cx="37484098" cy="175801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3428" y="6583683"/>
            <a:ext cx="40584734" cy="6987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-400025" y="1842425"/>
            <a:ext cx="1714450" cy="91439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389120" rtl="0" eaLnBrk="1" latinLnBrk="0" hangingPunct="1"/>
            <a:endParaRPr lang="en-US" sz="864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515" y="32186882"/>
            <a:ext cx="11965584" cy="5318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2880"/>
              </a:spcBef>
            </a:pPr>
            <a:r>
              <a:rPr lang="en-US" sz="3840" b="1" i="0" baseline="0" dirty="0">
                <a:solidFill>
                  <a:schemeClr val="accent6">
                    <a:lumMod val="50000"/>
                  </a:schemeClr>
                </a:solidFill>
              </a:rPr>
              <a:t>IEEE 69</a:t>
            </a:r>
            <a:r>
              <a:rPr lang="en-US" sz="3840" b="1" i="0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3840" b="1" i="0" baseline="0" dirty="0">
                <a:solidFill>
                  <a:schemeClr val="accent6">
                    <a:lumMod val="50000"/>
                  </a:schemeClr>
                </a:solidFill>
              </a:rPr>
              <a:t> ECTC – Las Vegas, NV USA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69323" y="32199622"/>
            <a:ext cx="5390798" cy="5318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2880"/>
              </a:spcBef>
            </a:pPr>
            <a:r>
              <a:rPr lang="en-US" sz="3840" b="1" i="0" baseline="0" dirty="0">
                <a:solidFill>
                  <a:schemeClr val="accent6">
                    <a:lumMod val="50000"/>
                  </a:schemeClr>
                </a:solidFill>
              </a:rPr>
              <a:t>May 28 – 31, 2019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76525" y="29571406"/>
            <a:ext cx="5350656" cy="2350085"/>
            <a:chOff x="255851" y="4015145"/>
            <a:chExt cx="1786246" cy="784545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941"/>
            <a:stretch/>
          </p:blipFill>
          <p:spPr>
            <a:xfrm>
              <a:off x="255851" y="4015145"/>
              <a:ext cx="1582474" cy="7845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5" t="61232" r="78098" b="30439"/>
            <a:stretch/>
          </p:blipFill>
          <p:spPr>
            <a:xfrm>
              <a:off x="1814416" y="4178019"/>
              <a:ext cx="227681" cy="1939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57" t="62198" r="84252" b="30541"/>
            <a:stretch/>
          </p:blipFill>
          <p:spPr>
            <a:xfrm>
              <a:off x="1521621" y="4200525"/>
              <a:ext cx="230979" cy="16906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5" r:id="rId2"/>
  </p:sldLayoutIdLst>
  <p:transition spd="med">
    <p:fade/>
  </p:transition>
  <p:hf hdr="0" dt="0"/>
  <p:txStyles>
    <p:titleStyle>
      <a:lvl1pPr algn="l" defTabSz="4389120" rtl="0" eaLnBrk="1" latinLnBrk="0" hangingPunct="1">
        <a:lnSpc>
          <a:spcPct val="85000"/>
        </a:lnSpc>
        <a:spcBef>
          <a:spcPct val="0"/>
        </a:spcBef>
        <a:buNone/>
        <a:defRPr sz="13440" b="1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1112520" indent="-1112520" algn="l" defTabSz="4389120" rtl="0" eaLnBrk="1" latinLnBrk="0" hangingPunct="1">
        <a:lnSpc>
          <a:spcPct val="90000"/>
        </a:lnSpc>
        <a:spcBef>
          <a:spcPts val="5760"/>
        </a:spcBef>
        <a:buClr>
          <a:schemeClr val="tx2"/>
        </a:buClr>
        <a:buFont typeface="Arial" pitchFamily="34" charset="0"/>
        <a:buChar char="•"/>
        <a:defRPr sz="11520" kern="1200">
          <a:solidFill>
            <a:schemeClr val="bg2"/>
          </a:solidFill>
          <a:latin typeface="+mn-lt"/>
          <a:ea typeface="+mn-ea"/>
          <a:cs typeface="Arial" pitchFamily="34" charset="0"/>
        </a:defRPr>
      </a:lvl1pPr>
      <a:lvl2pPr marL="2750822" indent="-1112520" algn="l" defTabSz="4389120" rtl="0" eaLnBrk="1" latinLnBrk="0" hangingPunct="1">
        <a:lnSpc>
          <a:spcPct val="90000"/>
        </a:lnSpc>
        <a:spcBef>
          <a:spcPts val="1440"/>
        </a:spcBef>
        <a:buClr>
          <a:schemeClr val="tx2"/>
        </a:buClr>
        <a:buFont typeface="Arial" pitchFamily="34" charset="0"/>
        <a:buChar char="–"/>
        <a:defRPr sz="9600" kern="1200">
          <a:solidFill>
            <a:schemeClr val="bg2"/>
          </a:solidFill>
          <a:latin typeface="+mn-lt"/>
          <a:ea typeface="+mn-ea"/>
          <a:cs typeface="Arial" pitchFamily="34" charset="0"/>
        </a:defRPr>
      </a:lvl2pPr>
      <a:lvl3pPr marL="4389120" indent="-1104902" algn="l" defTabSz="4389120" rtl="0" eaLnBrk="1" latinLnBrk="0" hangingPunct="1">
        <a:lnSpc>
          <a:spcPct val="90000"/>
        </a:lnSpc>
        <a:spcBef>
          <a:spcPts val="1440"/>
        </a:spcBef>
        <a:buClr>
          <a:schemeClr val="tx2"/>
        </a:buClr>
        <a:buFont typeface="Arial" pitchFamily="34" charset="0"/>
        <a:buChar char="–"/>
        <a:defRPr sz="8640" kern="1200">
          <a:solidFill>
            <a:schemeClr val="bg2"/>
          </a:solidFill>
          <a:latin typeface="+mn-lt"/>
          <a:ea typeface="+mn-ea"/>
          <a:cs typeface="Arial" pitchFamily="34" charset="0"/>
        </a:defRPr>
      </a:lvl3pPr>
      <a:lvl4pPr marL="5760720" indent="-1104902" algn="l" defTabSz="4389120" rtl="0" eaLnBrk="1" latinLnBrk="0" hangingPunct="1">
        <a:lnSpc>
          <a:spcPct val="90000"/>
        </a:lnSpc>
        <a:spcBef>
          <a:spcPts val="1440"/>
        </a:spcBef>
        <a:buClr>
          <a:schemeClr val="tx2"/>
        </a:buClr>
        <a:buFont typeface="Arial" pitchFamily="34" charset="0"/>
        <a:buChar char="–"/>
        <a:defRPr sz="7680" kern="1200">
          <a:solidFill>
            <a:schemeClr val="bg2"/>
          </a:solidFill>
          <a:latin typeface="+mn-lt"/>
          <a:ea typeface="+mn-ea"/>
          <a:cs typeface="Arial" pitchFamily="34" charset="0"/>
        </a:defRPr>
      </a:lvl4pPr>
      <a:lvl5pPr marL="7139942" indent="-1112520" algn="l" defTabSz="4389120" rtl="0" eaLnBrk="1" latinLnBrk="0" hangingPunct="1">
        <a:lnSpc>
          <a:spcPct val="90000"/>
        </a:lnSpc>
        <a:spcBef>
          <a:spcPts val="1440"/>
        </a:spcBef>
        <a:buClr>
          <a:schemeClr val="tx2"/>
        </a:buClr>
        <a:buFont typeface="Arial" pitchFamily="34" charset="0"/>
        <a:buChar char="–"/>
        <a:defRPr sz="7680" kern="1200">
          <a:solidFill>
            <a:schemeClr val="bg2"/>
          </a:solidFill>
          <a:latin typeface="+mn-lt"/>
          <a:ea typeface="+mn-ea"/>
          <a:cs typeface="Arial" pitchFamily="34" charset="0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0.png"/><Relationship Id="rId22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E365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87ADB-0F7D-F3AA-EF57-5DAB2405F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A7BE8FA-9FA3-0C5B-9394-A69FB071C7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3400" y="2914265"/>
            <a:ext cx="14017752" cy="263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XOR signal</a:t>
            </a:r>
            <a:endParaRPr kumimoji="0" lang="en-US" sz="20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B0F9AD-E27F-E0E0-E17F-8F188D27B1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936724" y="2914265"/>
            <a:ext cx="14017752" cy="263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626E00-4EF1-E43D-512B-A3524D75D1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340048" y="2914265"/>
            <a:ext cx="14017752" cy="263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DFDF9E-982F-8FF4-B3E9-611C0B7E9CFA}"/>
              </a:ext>
            </a:extLst>
          </p:cNvPr>
          <p:cNvSpPr/>
          <p:nvPr/>
        </p:nvSpPr>
        <p:spPr>
          <a:xfrm>
            <a:off x="457200" y="29845461"/>
            <a:ext cx="429768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E81D516D-AF0D-FE58-A49F-A10833F4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70" y="30343429"/>
            <a:ext cx="8760565" cy="17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9D97BEB-B536-B370-FBDE-9E3EFED130A7}"/>
              </a:ext>
            </a:extLst>
          </p:cNvPr>
          <p:cNvSpPr txBox="1"/>
          <p:nvPr/>
        </p:nvSpPr>
        <p:spPr>
          <a:xfrm>
            <a:off x="13786998" y="30032924"/>
            <a:ext cx="8189952" cy="24298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Henry Riker</a:t>
            </a:r>
          </a:p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Electrical Engineering</a:t>
            </a:r>
          </a:p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385-246-7249</a:t>
            </a:r>
          </a:p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mightbehenryriker@gmail.com</a:t>
            </a:r>
          </a:p>
        </p:txBody>
      </p:sp>
      <p:pic>
        <p:nvPicPr>
          <p:cNvPr id="43" name="Content Placeholder 6">
            <a:extLst>
              <a:ext uri="{FF2B5EF4-FFF2-40B4-BE49-F238E27FC236}">
                <a16:creationId xmlns:a16="http://schemas.microsoft.com/office/drawing/2014/main" id="{FE3F4D2D-42B5-FA9D-D3B8-146465B5E3E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63963" y="29845461"/>
            <a:ext cx="2542599" cy="2656325"/>
          </a:xfr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2F913A6-A4E8-0C6C-1E52-473E2E2D296C}"/>
              </a:ext>
            </a:extLst>
          </p:cNvPr>
          <p:cNvSpPr txBox="1"/>
          <p:nvPr/>
        </p:nvSpPr>
        <p:spPr>
          <a:xfrm>
            <a:off x="26191957" y="30104449"/>
            <a:ext cx="12080421" cy="22252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Acknowledgements:</a:t>
            </a:r>
          </a:p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Jacob Gunther, for his exemplary mentorship</a:t>
            </a:r>
          </a:p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Todd Moon, for volunteering his ADALM-PLUTO device</a:t>
            </a:r>
          </a:p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Don Cripps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for encouraging students to challenge themselves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BF97B8B-D863-0ADF-AA95-18DC0C837EC8}"/>
              </a:ext>
            </a:extLst>
          </p:cNvPr>
          <p:cNvSpPr/>
          <p:nvPr/>
        </p:nvSpPr>
        <p:spPr>
          <a:xfrm>
            <a:off x="533400" y="2914265"/>
            <a:ext cx="14017752" cy="1476169"/>
          </a:xfrm>
          <a:prstGeom prst="rect">
            <a:avLst/>
          </a:prstGeom>
          <a:solidFill>
            <a:srgbClr val="B24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A179938-8AE9-636A-DD0F-BF6F495039C6}"/>
              </a:ext>
            </a:extLst>
          </p:cNvPr>
          <p:cNvSpPr/>
          <p:nvPr/>
        </p:nvSpPr>
        <p:spPr>
          <a:xfrm>
            <a:off x="14936724" y="2914265"/>
            <a:ext cx="14030139" cy="1476169"/>
          </a:xfrm>
          <a:prstGeom prst="rect">
            <a:avLst/>
          </a:prstGeom>
          <a:solidFill>
            <a:srgbClr val="B24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420DCA-5148-D7AD-B9D9-42300C536C44}"/>
              </a:ext>
            </a:extLst>
          </p:cNvPr>
          <p:cNvSpPr/>
          <p:nvPr/>
        </p:nvSpPr>
        <p:spPr>
          <a:xfrm>
            <a:off x="29340048" y="2914265"/>
            <a:ext cx="14017752" cy="1476169"/>
          </a:xfrm>
          <a:prstGeom prst="rect">
            <a:avLst/>
          </a:prstGeom>
          <a:solidFill>
            <a:srgbClr val="B24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Output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9AA90D8D-B19F-A2C1-0F7D-E42C1E885726}"/>
              </a:ext>
            </a:extLst>
          </p:cNvPr>
          <p:cNvGrpSpPr/>
          <p:nvPr/>
        </p:nvGrpSpPr>
        <p:grpSpPr>
          <a:xfrm>
            <a:off x="1230981" y="9098144"/>
            <a:ext cx="13533434" cy="4120323"/>
            <a:chOff x="1017718" y="6089405"/>
            <a:chExt cx="13533434" cy="4120323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308D374-A8AA-95F3-9CA8-89A1A3007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7718" y="8560559"/>
              <a:ext cx="9820956" cy="164916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AF1C91C-0ABE-379A-E9C2-3B4D230B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7718" y="7239293"/>
              <a:ext cx="9785120" cy="99672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8CFCEEE-C888-A44F-7466-F160F9F68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6024" y="6089405"/>
              <a:ext cx="2385975" cy="1061362"/>
            </a:xfrm>
            <a:prstGeom prst="rect">
              <a:avLst/>
            </a:prstGeom>
          </p:spPr>
        </p:pic>
        <p:sp>
          <p:nvSpPr>
            <p:cNvPr id="1024" name="Content Placeholder 2">
              <a:extLst>
                <a:ext uri="{FF2B5EF4-FFF2-40B4-BE49-F238E27FC236}">
                  <a16:creationId xmlns:a16="http://schemas.microsoft.com/office/drawing/2014/main" id="{AD88DB45-1678-5558-E96B-C5F908D6C07C}"/>
                </a:ext>
              </a:extLst>
            </p:cNvPr>
            <p:cNvSpPr txBox="1">
              <a:spLocks/>
            </p:cNvSpPr>
            <p:nvPr/>
          </p:nvSpPr>
          <p:spPr>
            <a:xfrm>
              <a:off x="11224244" y="7150767"/>
              <a:ext cx="3326908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112520" indent="-1112520" algn="l" defTabSz="4389120" rtl="0" eaLnBrk="1" latinLnBrk="0" hangingPunct="1">
                <a:lnSpc>
                  <a:spcPct val="90000"/>
                </a:lnSpc>
                <a:spcBef>
                  <a:spcPts val="5760"/>
                </a:spcBef>
                <a:buClr>
                  <a:schemeClr val="tx2"/>
                </a:buClr>
                <a:buFont typeface="Arial" pitchFamily="34" charset="0"/>
                <a:buChar char="•"/>
                <a:defRPr sz="1152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750822" indent="-1112520" algn="l" defTabSz="4389120" rtl="0" eaLnBrk="1" latinLnBrk="0" hangingPunct="1">
                <a:lnSpc>
                  <a:spcPct val="90000"/>
                </a:lnSpc>
                <a:spcBef>
                  <a:spcPts val="1440"/>
                </a:spcBef>
                <a:buClr>
                  <a:schemeClr val="tx2"/>
                </a:buClr>
                <a:buFont typeface="Arial" pitchFamily="34" charset="0"/>
                <a:buChar char="–"/>
                <a:defRPr sz="960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4389120" indent="-1104902" algn="l" defTabSz="4389120" rtl="0" eaLnBrk="1" latinLnBrk="0" hangingPunct="1">
                <a:lnSpc>
                  <a:spcPct val="90000"/>
                </a:lnSpc>
                <a:spcBef>
                  <a:spcPts val="1440"/>
                </a:spcBef>
                <a:buClr>
                  <a:schemeClr val="tx2"/>
                </a:buClr>
                <a:buFont typeface="Arial" pitchFamily="34" charset="0"/>
                <a:buChar char="–"/>
                <a:defRPr sz="864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5760720" indent="-1104902" algn="l" defTabSz="4389120" rtl="0" eaLnBrk="1" latinLnBrk="0" hangingPunct="1">
                <a:lnSpc>
                  <a:spcPct val="90000"/>
                </a:lnSpc>
                <a:spcBef>
                  <a:spcPts val="1440"/>
                </a:spcBef>
                <a:buClr>
                  <a:schemeClr val="tx2"/>
                </a:buClr>
                <a:buFont typeface="Arial" pitchFamily="34" charset="0"/>
                <a:buChar char="–"/>
                <a:defRPr sz="768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7139942" indent="-1112520" algn="l" defTabSz="4389120" rtl="0" eaLnBrk="1" latinLnBrk="0" hangingPunct="1">
                <a:lnSpc>
                  <a:spcPct val="90000"/>
                </a:lnSpc>
                <a:spcBef>
                  <a:spcPts val="1440"/>
                </a:spcBef>
                <a:buClr>
                  <a:schemeClr val="tx2"/>
                </a:buClr>
                <a:buFont typeface="Arial" pitchFamily="34" charset="0"/>
                <a:buChar char="–"/>
                <a:defRPr sz="7680" kern="1200">
                  <a:solidFill>
                    <a:schemeClr val="bg2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12070080" indent="-1097280" algn="l" defTabSz="438912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389120" rtl="0" eaLnBrk="1" fontAlgn="auto" latinLnBrk="0" hangingPunct="1">
                <a:lnSpc>
                  <a:spcPct val="90000"/>
                </a:lnSpc>
                <a:spcBef>
                  <a:spcPts val="5760"/>
                </a:spcBef>
                <a:spcAft>
                  <a:spcPts val="0"/>
                </a:spcAft>
                <a:buClr>
                  <a:srgbClr val="C1132F"/>
                </a:buClr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Data signal</a:t>
              </a:r>
            </a:p>
          </p:txBody>
        </p:sp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E43C988F-672F-8E9A-350F-87B42E42F376}"/>
                </a:ext>
              </a:extLst>
            </p:cNvPr>
            <p:cNvSpPr txBox="1"/>
            <p:nvPr/>
          </p:nvSpPr>
          <p:spPr>
            <a:xfrm>
              <a:off x="11224244" y="8655428"/>
              <a:ext cx="2177006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XOR signal</a:t>
              </a: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7" name="TextBox 1026">
              <a:extLst>
                <a:ext uri="{FF2B5EF4-FFF2-40B4-BE49-F238E27FC236}">
                  <a16:creationId xmlns:a16="http://schemas.microsoft.com/office/drawing/2014/main" id="{E694E809-10AA-4FDF-2FD6-0BD728316061}"/>
                </a:ext>
              </a:extLst>
            </p:cNvPr>
            <p:cNvSpPr txBox="1"/>
            <p:nvPr/>
          </p:nvSpPr>
          <p:spPr>
            <a:xfrm>
              <a:off x="11224244" y="7826148"/>
              <a:ext cx="875240" cy="55399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438912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PRN</a:t>
              </a:r>
              <a:endPara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1C4637DE-F7F1-2B55-5A0F-AB7DA745456C}"/>
              </a:ext>
            </a:extLst>
          </p:cNvPr>
          <p:cNvSpPr txBox="1"/>
          <p:nvPr/>
        </p:nvSpPr>
        <p:spPr>
          <a:xfrm>
            <a:off x="9135740" y="17875521"/>
            <a:ext cx="5038968" cy="388721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24-32 satellites, in     6 orbits, transmitting simultaneously</a:t>
            </a:r>
          </a:p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 satellite has its  own language</a:t>
            </a:r>
          </a:p>
        </p:txBody>
      </p:sp>
      <p:pic>
        <p:nvPicPr>
          <p:cNvPr id="1068" name="Picture 23">
            <a:extLst>
              <a:ext uri="{FF2B5EF4-FFF2-40B4-BE49-F238E27FC236}">
                <a16:creationId xmlns:a16="http://schemas.microsoft.com/office/drawing/2014/main" id="{89BBBD52-53A2-249A-197A-ABE90065A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15847" r="12448" b="18952"/>
          <a:stretch/>
        </p:blipFill>
        <p:spPr bwMode="auto">
          <a:xfrm>
            <a:off x="31288602" y="4496573"/>
            <a:ext cx="10910947" cy="644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25">
            <a:extLst>
              <a:ext uri="{FF2B5EF4-FFF2-40B4-BE49-F238E27FC236}">
                <a16:creationId xmlns:a16="http://schemas.microsoft.com/office/drawing/2014/main" id="{020D0806-C624-B3C5-5290-6D473429A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6"/>
          <a:stretch/>
        </p:blipFill>
        <p:spPr bwMode="auto">
          <a:xfrm>
            <a:off x="31822415" y="11749140"/>
            <a:ext cx="9843320" cy="68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27">
            <a:extLst>
              <a:ext uri="{FF2B5EF4-FFF2-40B4-BE49-F238E27FC236}">
                <a16:creationId xmlns:a16="http://schemas.microsoft.com/office/drawing/2014/main" id="{A634FF83-709F-3081-BECC-3AA38B549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082" y="18812449"/>
            <a:ext cx="11475987" cy="54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1" name="Rectangle 1070">
            <a:extLst>
              <a:ext uri="{FF2B5EF4-FFF2-40B4-BE49-F238E27FC236}">
                <a16:creationId xmlns:a16="http://schemas.microsoft.com/office/drawing/2014/main" id="{463CB58A-FBAB-34DB-EAFA-755A5E9E292E}"/>
              </a:ext>
            </a:extLst>
          </p:cNvPr>
          <p:cNvSpPr/>
          <p:nvPr/>
        </p:nvSpPr>
        <p:spPr>
          <a:xfrm>
            <a:off x="29340048" y="24289192"/>
            <a:ext cx="14017752" cy="1476169"/>
          </a:xfrm>
          <a:prstGeom prst="rect">
            <a:avLst/>
          </a:prstGeom>
          <a:solidFill>
            <a:srgbClr val="B24F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grpSp>
        <p:nvGrpSpPr>
          <p:cNvPr id="1089" name="Group 1088">
            <a:extLst>
              <a:ext uri="{FF2B5EF4-FFF2-40B4-BE49-F238E27FC236}">
                <a16:creationId xmlns:a16="http://schemas.microsoft.com/office/drawing/2014/main" id="{A1192282-0A53-FE2D-DAA4-05DC5D4B6B17}"/>
              </a:ext>
            </a:extLst>
          </p:cNvPr>
          <p:cNvGrpSpPr/>
          <p:nvPr/>
        </p:nvGrpSpPr>
        <p:grpSpPr>
          <a:xfrm>
            <a:off x="457200" y="414097"/>
            <a:ext cx="42976800" cy="2006881"/>
            <a:chOff x="457200" y="414097"/>
            <a:chExt cx="42976800" cy="20068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356722-022E-0842-911F-E91FA4091B94}"/>
                </a:ext>
              </a:extLst>
            </p:cNvPr>
            <p:cNvSpPr/>
            <p:nvPr/>
          </p:nvSpPr>
          <p:spPr>
            <a:xfrm>
              <a:off x="457200" y="414097"/>
              <a:ext cx="42976800" cy="2006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89120" rtl="0" eaLnBrk="1" fontAlgn="auto" latinLnBrk="0" hangingPunct="1">
                <a:lnSpc>
                  <a:spcPct val="90000"/>
                </a:lnSpc>
                <a:spcBef>
                  <a:spcPts val="3600"/>
                </a:spcBef>
                <a:spcAft>
                  <a:spcPts val="9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B24F28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Practical GPS Spoofing</a:t>
              </a:r>
            </a:p>
          </p:txBody>
        </p:sp>
        <p:grpSp>
          <p:nvGrpSpPr>
            <p:cNvPr id="1084" name="Group 1083">
              <a:extLst>
                <a:ext uri="{FF2B5EF4-FFF2-40B4-BE49-F238E27FC236}">
                  <a16:creationId xmlns:a16="http://schemas.microsoft.com/office/drawing/2014/main" id="{2CE8F578-3BD6-5255-4310-9FED371A524E}"/>
                </a:ext>
              </a:extLst>
            </p:cNvPr>
            <p:cNvGrpSpPr/>
            <p:nvPr/>
          </p:nvGrpSpPr>
          <p:grpSpPr>
            <a:xfrm>
              <a:off x="1474346" y="489370"/>
              <a:ext cx="12336128" cy="1856334"/>
              <a:chOff x="1467967" y="662888"/>
              <a:chExt cx="12336128" cy="1856334"/>
            </a:xfrm>
          </p:grpSpPr>
          <p:pic>
            <p:nvPicPr>
              <p:cNvPr id="1074" name="Graphic 1073" descr="Satellite outline">
                <a:extLst>
                  <a:ext uri="{FF2B5EF4-FFF2-40B4-BE49-F238E27FC236}">
                    <a16:creationId xmlns:a16="http://schemas.microsoft.com/office/drawing/2014/main" id="{50CF2752-4F69-BCEC-A99D-88B5B9BD9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5400000">
                <a:off x="6707865" y="662889"/>
                <a:ext cx="1856333" cy="1856333"/>
              </a:xfrm>
              <a:prstGeom prst="rect">
                <a:avLst/>
              </a:prstGeom>
            </p:spPr>
          </p:pic>
          <p:pic>
            <p:nvPicPr>
              <p:cNvPr id="1076" name="Graphic 1075" descr="Satellite with solid fill">
                <a:extLst>
                  <a:ext uri="{FF2B5EF4-FFF2-40B4-BE49-F238E27FC236}">
                    <a16:creationId xmlns:a16="http://schemas.microsoft.com/office/drawing/2014/main" id="{1F2984EC-D51E-3D90-0F2C-371DADE7A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467967" y="662888"/>
                <a:ext cx="1856334" cy="1856334"/>
              </a:xfrm>
              <a:prstGeom prst="rect">
                <a:avLst/>
              </a:prstGeom>
            </p:spPr>
          </p:pic>
          <p:pic>
            <p:nvPicPr>
              <p:cNvPr id="1077" name="Graphic 1076" descr="Satellite with solid fill">
                <a:extLst>
                  <a:ext uri="{FF2B5EF4-FFF2-40B4-BE49-F238E27FC236}">
                    <a16:creationId xmlns:a16="http://schemas.microsoft.com/office/drawing/2014/main" id="{DD487C39-C316-FB0C-266A-50C22D773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947761" y="662888"/>
                <a:ext cx="1856334" cy="1856334"/>
              </a:xfrm>
              <a:prstGeom prst="rect">
                <a:avLst/>
              </a:prstGeom>
            </p:spPr>
          </p:pic>
        </p:grpSp>
        <p:grpSp>
          <p:nvGrpSpPr>
            <p:cNvPr id="1085" name="Group 1084">
              <a:extLst>
                <a:ext uri="{FF2B5EF4-FFF2-40B4-BE49-F238E27FC236}">
                  <a16:creationId xmlns:a16="http://schemas.microsoft.com/office/drawing/2014/main" id="{9C4C64BF-97FA-02DD-83BD-C35F882F59BE}"/>
                </a:ext>
              </a:extLst>
            </p:cNvPr>
            <p:cNvGrpSpPr/>
            <p:nvPr/>
          </p:nvGrpSpPr>
          <p:grpSpPr>
            <a:xfrm rot="10800000">
              <a:off x="30080726" y="489370"/>
              <a:ext cx="12336128" cy="1856334"/>
              <a:chOff x="1467967" y="662888"/>
              <a:chExt cx="12336128" cy="1856334"/>
            </a:xfrm>
          </p:grpSpPr>
          <p:pic>
            <p:nvPicPr>
              <p:cNvPr id="1086" name="Graphic 1085" descr="Satellite outline">
                <a:extLst>
                  <a:ext uri="{FF2B5EF4-FFF2-40B4-BE49-F238E27FC236}">
                    <a16:creationId xmlns:a16="http://schemas.microsoft.com/office/drawing/2014/main" id="{B7120658-7046-ED48-5B11-8BD77552F0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5400000">
                <a:off x="6707865" y="662889"/>
                <a:ext cx="1856333" cy="1856333"/>
              </a:xfrm>
              <a:prstGeom prst="rect">
                <a:avLst/>
              </a:prstGeom>
            </p:spPr>
          </p:pic>
          <p:pic>
            <p:nvPicPr>
              <p:cNvPr id="1087" name="Graphic 1086" descr="Satellite with solid fill">
                <a:extLst>
                  <a:ext uri="{FF2B5EF4-FFF2-40B4-BE49-F238E27FC236}">
                    <a16:creationId xmlns:a16="http://schemas.microsoft.com/office/drawing/2014/main" id="{E2391879-A8A0-FC73-E7C2-73A47FAF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467967" y="662888"/>
                <a:ext cx="1856334" cy="1856334"/>
              </a:xfrm>
              <a:prstGeom prst="rect">
                <a:avLst/>
              </a:prstGeom>
            </p:spPr>
          </p:pic>
          <p:pic>
            <p:nvPicPr>
              <p:cNvPr id="1088" name="Graphic 1087" descr="Satellite with solid fill">
                <a:extLst>
                  <a:ext uri="{FF2B5EF4-FFF2-40B4-BE49-F238E27FC236}">
                    <a16:creationId xmlns:a16="http://schemas.microsoft.com/office/drawing/2014/main" id="{FE18B402-C988-7461-1045-06EEEFAEC5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947761" y="662888"/>
                <a:ext cx="1856334" cy="1856334"/>
              </a:xfrm>
              <a:prstGeom prst="rect">
                <a:avLst/>
              </a:prstGeom>
            </p:spPr>
          </p:pic>
        </p:grpSp>
      </p:grpSp>
      <p:sp>
        <p:nvSpPr>
          <p:cNvPr id="1090" name="TextBox 1089">
            <a:extLst>
              <a:ext uri="{FF2B5EF4-FFF2-40B4-BE49-F238E27FC236}">
                <a16:creationId xmlns:a16="http://schemas.microsoft.com/office/drawing/2014/main" id="{AE7DFF97-E61C-3624-F32B-8EE7CD47084B}"/>
              </a:ext>
            </a:extLst>
          </p:cNvPr>
          <p:cNvSpPr txBox="1"/>
          <p:nvPr/>
        </p:nvSpPr>
        <p:spPr>
          <a:xfrm>
            <a:off x="865995" y="4621499"/>
            <a:ext cx="11869980" cy="434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</a:p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existing GPS spoofing algorithms </a:t>
            </a:r>
          </a:p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marL="571500" marR="0" lvl="0" indent="-5715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a GPS system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spoofproof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marR="0" lvl="0" indent="-5715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 and locate spoofers</a:t>
            </a:r>
          </a:p>
          <a:p>
            <a:pPr marL="571500" marR="0" lvl="0" indent="-5715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an undetectable spoofer</a:t>
            </a:r>
          </a:p>
        </p:txBody>
      </p:sp>
      <p:pic>
        <p:nvPicPr>
          <p:cNvPr id="1092" name="Picture 13">
            <a:extLst>
              <a:ext uri="{FF2B5EF4-FFF2-40B4-BE49-F238E27FC236}">
                <a16:creationId xmlns:a16="http://schemas.microsoft.com/office/drawing/2014/main" id="{8E751D67-E955-379B-14C6-538CE93D1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1145" r="3678" b="898"/>
          <a:stretch/>
        </p:blipFill>
        <p:spPr bwMode="auto">
          <a:xfrm>
            <a:off x="5755944" y="22752508"/>
            <a:ext cx="8723562" cy="64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1">
            <a:extLst>
              <a:ext uri="{FF2B5EF4-FFF2-40B4-BE49-F238E27FC236}">
                <a16:creationId xmlns:a16="http://schemas.microsoft.com/office/drawing/2014/main" id="{8CFA4FA5-4F45-6B65-098D-233674390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8030" r="13807" b="10870"/>
          <a:stretch/>
        </p:blipFill>
        <p:spPr bwMode="auto">
          <a:xfrm>
            <a:off x="865995" y="16458100"/>
            <a:ext cx="7333394" cy="65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6" name="Rectangle 1095">
            <a:extLst>
              <a:ext uri="{FF2B5EF4-FFF2-40B4-BE49-F238E27FC236}">
                <a16:creationId xmlns:a16="http://schemas.microsoft.com/office/drawing/2014/main" id="{A7A1EAAF-9987-2D81-FF35-609459A01B1C}"/>
              </a:ext>
            </a:extLst>
          </p:cNvPr>
          <p:cNvSpPr/>
          <p:nvPr/>
        </p:nvSpPr>
        <p:spPr>
          <a:xfrm>
            <a:off x="15281980" y="14004231"/>
            <a:ext cx="13327241" cy="2727281"/>
          </a:xfrm>
          <a:prstGeom prst="rect">
            <a:avLst/>
          </a:prstGeom>
          <a:solidFill>
            <a:srgbClr val="0E36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9" name="TextBox 1098">
            <a:extLst>
              <a:ext uri="{FF2B5EF4-FFF2-40B4-BE49-F238E27FC236}">
                <a16:creationId xmlns:a16="http://schemas.microsoft.com/office/drawing/2014/main" id="{C563BFE4-6F7A-6EC5-50B2-3C9E11AFFBB8}"/>
              </a:ext>
            </a:extLst>
          </p:cNvPr>
          <p:cNvSpPr txBox="1"/>
          <p:nvPr/>
        </p:nvSpPr>
        <p:spPr>
          <a:xfrm>
            <a:off x="15622524" y="16881907"/>
            <a:ext cx="12646152" cy="11510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= Amplitude 	p = Satellite Transmission	n(t) = Ambient Noise</a:t>
            </a:r>
          </a:p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= GPS Time 	F = Doppler Shift	Tau (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= Time Received</a:t>
            </a:r>
          </a:p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Set of All Satellites</a:t>
            </a:r>
          </a:p>
        </p:txBody>
      </p:sp>
      <p:pic>
        <p:nvPicPr>
          <p:cNvPr id="1101" name="Picture 6" descr="Image">
            <a:extLst>
              <a:ext uri="{FF2B5EF4-FFF2-40B4-BE49-F238E27FC236}">
                <a16:creationId xmlns:a16="http://schemas.microsoft.com/office/drawing/2014/main" id="{21A7A7AC-42EF-E99E-FFA2-13C8A7B6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076" y="18677377"/>
            <a:ext cx="12145049" cy="436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10" descr="Image">
            <a:extLst>
              <a:ext uri="{FF2B5EF4-FFF2-40B4-BE49-F238E27FC236}">
                <a16:creationId xmlns:a16="http://schemas.microsoft.com/office/drawing/2014/main" id="{1F360E9F-7F1C-C2D7-CD27-0FB89BDDD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346" y="4707599"/>
            <a:ext cx="10786890" cy="89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TextBox 1063">
            <a:extLst>
              <a:ext uri="{FF2B5EF4-FFF2-40B4-BE49-F238E27FC236}">
                <a16:creationId xmlns:a16="http://schemas.microsoft.com/office/drawing/2014/main" id="{8BCBAB59-009B-7B40-8E06-092BF2504FB9}"/>
              </a:ext>
            </a:extLst>
          </p:cNvPr>
          <p:cNvSpPr txBox="1"/>
          <p:nvPr/>
        </p:nvSpPr>
        <p:spPr>
          <a:xfrm>
            <a:off x="15252923" y="4620513"/>
            <a:ext cx="3639311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 Spoofing</a:t>
            </a:r>
          </a:p>
        </p:txBody>
      </p:sp>
      <p:sp>
        <p:nvSpPr>
          <p:cNvPr id="1098" name="TextBox 1097">
            <a:extLst>
              <a:ext uri="{FF2B5EF4-FFF2-40B4-BE49-F238E27FC236}">
                <a16:creationId xmlns:a16="http://schemas.microsoft.com/office/drawing/2014/main" id="{10013ACB-4C96-4C6D-C4C4-15090E214D5E}"/>
              </a:ext>
            </a:extLst>
          </p:cNvPr>
          <p:cNvSpPr txBox="1"/>
          <p:nvPr/>
        </p:nvSpPr>
        <p:spPr>
          <a:xfrm>
            <a:off x="15252923" y="13389723"/>
            <a:ext cx="4866727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Signal</a:t>
            </a:r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27CD3BDE-C284-B421-CB57-403E76C53D02}"/>
              </a:ext>
            </a:extLst>
          </p:cNvPr>
          <p:cNvSpPr txBox="1"/>
          <p:nvPr/>
        </p:nvSpPr>
        <p:spPr>
          <a:xfrm>
            <a:off x="22099791" y="20716367"/>
            <a:ext cx="5092786" cy="12187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Determines location of one satellite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E0828E-E54E-BFB3-AB85-807095B1D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 bwMode="auto">
          <a:xfrm>
            <a:off x="15070183" y="23061013"/>
            <a:ext cx="13813535" cy="594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4" name="TextBox 1103">
            <a:extLst>
              <a:ext uri="{FF2B5EF4-FFF2-40B4-BE49-F238E27FC236}">
                <a16:creationId xmlns:a16="http://schemas.microsoft.com/office/drawing/2014/main" id="{4213ACDA-54CD-BEE4-82C2-6FCF2BD5151A}"/>
              </a:ext>
            </a:extLst>
          </p:cNvPr>
          <p:cNvSpPr txBox="1"/>
          <p:nvPr/>
        </p:nvSpPr>
        <p:spPr>
          <a:xfrm>
            <a:off x="24485880" y="24417878"/>
            <a:ext cx="3264596" cy="12187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GNURadio receiver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857DFE-CFFF-6506-374C-0A51072639D4}"/>
              </a:ext>
            </a:extLst>
          </p:cNvPr>
          <p:cNvSpPr txBox="1"/>
          <p:nvPr/>
        </p:nvSpPr>
        <p:spPr>
          <a:xfrm>
            <a:off x="29615665" y="4579022"/>
            <a:ext cx="3639311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L1 Frames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607B6-905B-270B-772C-4E3F3C30450A}"/>
              </a:ext>
            </a:extLst>
          </p:cNvPr>
          <p:cNvSpPr txBox="1"/>
          <p:nvPr/>
        </p:nvSpPr>
        <p:spPr>
          <a:xfrm>
            <a:off x="29615665" y="11138912"/>
            <a:ext cx="4967883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Preamble Detection</a:t>
            </a:r>
          </a:p>
        </p:txBody>
      </p:sp>
      <p:sp>
        <p:nvSpPr>
          <p:cNvPr id="1091" name="TextBox 1090">
            <a:extLst>
              <a:ext uri="{FF2B5EF4-FFF2-40B4-BE49-F238E27FC236}">
                <a16:creationId xmlns:a16="http://schemas.microsoft.com/office/drawing/2014/main" id="{A749C83A-C12E-7CEE-6331-2F755B1A5FF5}"/>
              </a:ext>
            </a:extLst>
          </p:cNvPr>
          <p:cNvSpPr txBox="1"/>
          <p:nvPr/>
        </p:nvSpPr>
        <p:spPr>
          <a:xfrm>
            <a:off x="855175" y="13504012"/>
            <a:ext cx="11869980" cy="26684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Spoofer Requirements</a:t>
            </a:r>
          </a:p>
          <a:p>
            <a:pPr marL="571500" marR="0" lvl="0" indent="-5715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Understand language satellites speak</a:t>
            </a:r>
          </a:p>
          <a:p>
            <a:pPr marL="571500" marR="0" lvl="0" indent="-5715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Location and velocity of satellite</a:t>
            </a:r>
          </a:p>
          <a:p>
            <a:pPr marL="571500" marR="0" lvl="0" indent="-5715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 spoof algorithm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AC86884-8F8A-05F1-61F3-39BCBAA24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7" y="23297665"/>
            <a:ext cx="5273138" cy="59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515606-0A40-04C2-125B-4AA35DBC6453}"/>
              </a:ext>
            </a:extLst>
          </p:cNvPr>
          <p:cNvSpPr/>
          <p:nvPr/>
        </p:nvSpPr>
        <p:spPr>
          <a:xfrm>
            <a:off x="5886450" y="24136350"/>
            <a:ext cx="1104900" cy="1149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AF50D3-BF46-7CF2-5EC6-A5F9BAD17227}"/>
              </a:ext>
            </a:extLst>
          </p:cNvPr>
          <p:cNvSpPr/>
          <p:nvPr/>
        </p:nvSpPr>
        <p:spPr>
          <a:xfrm>
            <a:off x="34518599" y="18718573"/>
            <a:ext cx="5845364" cy="475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F9722-7F4D-67ED-E940-DC37A3D9C1F5}"/>
              </a:ext>
            </a:extLst>
          </p:cNvPr>
          <p:cNvSpPr txBox="1"/>
          <p:nvPr/>
        </p:nvSpPr>
        <p:spPr>
          <a:xfrm>
            <a:off x="29615665" y="18523524"/>
            <a:ext cx="8656714" cy="6093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Correlation of Bits and Preamble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6CBF05-D57A-6D06-269C-E5BDC576C598}"/>
              </a:ext>
            </a:extLst>
          </p:cNvPr>
          <p:cNvSpPr/>
          <p:nvPr/>
        </p:nvSpPr>
        <p:spPr>
          <a:xfrm>
            <a:off x="32103827" y="10638168"/>
            <a:ext cx="9561908" cy="24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45AD68-183D-3207-EE66-6679F77BA9AA}"/>
              </a:ext>
            </a:extLst>
          </p:cNvPr>
          <p:cNvSpPr/>
          <p:nvPr/>
        </p:nvSpPr>
        <p:spPr>
          <a:xfrm>
            <a:off x="31709631" y="10707304"/>
            <a:ext cx="635992" cy="20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44ECD4-EE7A-6DA4-15C4-E345C659F557}"/>
              </a:ext>
            </a:extLst>
          </p:cNvPr>
          <p:cNvSpPr/>
          <p:nvPr/>
        </p:nvSpPr>
        <p:spPr>
          <a:xfrm>
            <a:off x="31588733" y="10653186"/>
            <a:ext cx="348327" cy="20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en-US" sz="2000" b="1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37FA5D-D201-3BDA-58FB-54660F9CD3A7}"/>
              </a:ext>
            </a:extLst>
          </p:cNvPr>
          <p:cNvSpPr txBox="1"/>
          <p:nvPr/>
        </p:nvSpPr>
        <p:spPr>
          <a:xfrm>
            <a:off x="29615665" y="25910549"/>
            <a:ext cx="12995655" cy="343170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Simulated spoofed GPS signals</a:t>
            </a:r>
          </a:p>
          <a:p>
            <a:pPr marL="571500" marR="0" lvl="0" indent="-5715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Increased understanding of GPS protocols</a:t>
            </a:r>
          </a:p>
          <a:p>
            <a:pPr marL="571500" marR="0" lvl="0" indent="-5715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Built a GNURadio GPS receiver</a:t>
            </a:r>
            <a:endParaRPr lang="en-US" sz="4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743200" marR="0" lvl="0" indent="-2743200" algn="l" defTabSz="438912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Next steps: </a:t>
            </a:r>
            <a:r>
              <a:rPr lang="en-US" sz="4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Switch to a Unix implementation and use an ADALM-PLUTO receiver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A8DB6D-4B61-D522-6369-5B40BD6C1C2C}"/>
                  </a:ext>
                </a:extLst>
              </p:cNvPr>
              <p:cNvSpPr/>
              <p:nvPr/>
            </p:nvSpPr>
            <p:spPr>
              <a:xfrm>
                <a:off x="15514486" y="14243159"/>
                <a:ext cx="12862229" cy="22494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kumimoji="0" lang="en-US" sz="4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kumimoji="0" lang="en-US" sz="4800" b="0" i="1" u="none" strike="noStrike" kern="1200" cap="none" spc="0" normalizeH="0" baseline="-2500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kumimoji="0" lang="en-US" sz="4800" b="0" i="1" u="none" strike="noStrike" kern="1200" cap="none" spc="0" normalizeH="0" baseline="-2500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2A8DB6D-4B61-D522-6369-5B40BD6C1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486" y="14243159"/>
                <a:ext cx="12862229" cy="224942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4026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CTC2014_Presentation_Template_1">
  <a:themeElements>
    <a:clrScheme name="broadcom colors">
      <a:dk1>
        <a:sysClr val="windowText" lastClr="000000"/>
      </a:dk1>
      <a:lt1>
        <a:sysClr val="window" lastClr="FFFFFF"/>
      </a:lt1>
      <a:dk2>
        <a:srgbClr val="C1132F"/>
      </a:dk2>
      <a:lt2>
        <a:srgbClr val="5F5F5F"/>
      </a:lt2>
      <a:accent1>
        <a:srgbClr val="0F86A9"/>
      </a:accent1>
      <a:accent2>
        <a:srgbClr val="8EAE28"/>
      </a:accent2>
      <a:accent3>
        <a:srgbClr val="FFC000"/>
      </a:accent3>
      <a:accent4>
        <a:srgbClr val="973875"/>
      </a:accent4>
      <a:accent5>
        <a:srgbClr val="969696"/>
      </a:accent5>
      <a:accent6>
        <a:srgbClr val="15CDF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>
          <a:lnSpc>
            <a:spcPct val="90000"/>
          </a:lnSpc>
          <a:spcBef>
            <a:spcPts val="600"/>
          </a:spcBef>
          <a:defRPr sz="2000" dirty="0" err="1" smtClean="0">
            <a:solidFill>
              <a:schemeClr val="accent5"/>
            </a:solidFill>
          </a:defRPr>
        </a:defPPr>
      </a:lstStyle>
    </a:txDef>
  </a:objectDefaults>
  <a:extraClrSchemeLst>
    <a:extraClrScheme>
      <a:clrScheme name="broadcom colors">
        <a:dk1>
          <a:sysClr val="windowText" lastClr="000000"/>
        </a:dk1>
        <a:lt1>
          <a:sysClr val="window" lastClr="FFFFFF"/>
        </a:lt1>
        <a:dk2>
          <a:srgbClr val="C1132F"/>
        </a:dk2>
        <a:lt2>
          <a:srgbClr val="5F5F5F"/>
        </a:lt2>
        <a:accent1>
          <a:srgbClr val="0F86A9"/>
        </a:accent1>
        <a:accent2>
          <a:srgbClr val="8EAE28"/>
        </a:accent2>
        <a:accent3>
          <a:srgbClr val="FFC000"/>
        </a:accent3>
        <a:accent4>
          <a:srgbClr val="973875"/>
        </a:accent4>
        <a:accent5>
          <a:srgbClr val="969696"/>
        </a:accent5>
        <a:accent6>
          <a:srgbClr val="15CDFF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Lt Red">
      <a:srgbClr val="E21537"/>
    </a:custClr>
    <a:custClr name="MedDk Red">
      <a:srgbClr val="9E1026"/>
    </a:custClr>
    <a:custClr name="Dark Red">
      <a:srgbClr val="710A1B"/>
    </a:custClr>
    <a:custClr name="Lt Blue">
      <a:srgbClr val="1994B8"/>
    </a:custClr>
    <a:custClr name="MedDk Blue">
      <a:srgbClr val="05536A"/>
    </a:custClr>
    <a:custClr name="Dark Blue">
      <a:srgbClr val="033B4C"/>
    </a:custClr>
    <a:custClr name="Lt Green">
      <a:srgbClr val="A0C234"/>
    </a:custClr>
    <a:custClr name="MedDk Green">
      <a:srgbClr val="5A7503"/>
    </a:custClr>
    <a:custClr name="Dark Green">
      <a:srgbClr val="445A01"/>
    </a:custClr>
    <a:custClr name="Lt Purple">
      <a:srgbClr val="B05991"/>
    </a:custClr>
    <a:custClr name="MedDk Purple">
      <a:srgbClr val="5B0C40"/>
    </a:custClr>
    <a:custClr name="Dark Purple">
      <a:srgbClr val="40032B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ECTC2014_Presentation_Template_1</Template>
  <TotalTime>1218</TotalTime>
  <Words>196</Words>
  <Application>Microsoft Office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ECTC2014_Presentation_Template_1</vt:lpstr>
      <vt:lpstr>PowerPoint Presentation</vt:lpstr>
    </vt:vector>
  </TitlesOfParts>
  <Company>ECTC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Karikalan</dc:creator>
  <cp:lastModifiedBy>Henry Riker</cp:lastModifiedBy>
  <cp:revision>43</cp:revision>
  <dcterms:created xsi:type="dcterms:W3CDTF">2013-12-04T00:10:04Z</dcterms:created>
  <dcterms:modified xsi:type="dcterms:W3CDTF">2025-04-26T06:27:29Z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